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1"/>
    <p:sldId id="257" r:id="rId32"/>
    <p:sldId id="258" r:id="rId33"/>
    <p:sldId id="259" r:id="rId34"/>
    <p:sldId id="260" r:id="rId35"/>
    <p:sldId id="261" r:id="rId36"/>
    <p:sldId id="262" r:id="rId37"/>
    <p:sldId id="263" r:id="rId38"/>
    <p:sldId id="264" r:id="rId39"/>
    <p:sldId id="265" r:id="rId40"/>
    <p:sldId id="266" r:id="rId41"/>
    <p:sldId id="267" r:id="rId42"/>
    <p:sldId id="268" r:id="rId43"/>
    <p:sldId id="269" r:id="rId44"/>
    <p:sldId id="270" r:id="rId45"/>
    <p:sldId id="271" r:id="rId46"/>
    <p:sldId id="272" r:id="rId47"/>
    <p:sldId id="273" r:id="rId48"/>
    <p:sldId id="274" r:id="rId49"/>
    <p:sldId id="275" r:id="rId50"/>
    <p:sldId id="276" r:id="rId51"/>
    <p:sldId id="277" r:id="rId52"/>
    <p:sldId id="278" r:id="rId53"/>
    <p:sldId id="279" r:id="rId54"/>
    <p:sldId id="280" r:id="rId55"/>
    <p:sldId id="281" r:id="rId56"/>
    <p:sldId id="282" r:id="rId57"/>
    <p:sldId id="283" r:id="rId58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Roboto" charset="1" panose="02000000000000000000"/>
      <p:regular r:id="rId10"/>
    </p:embeddedFont>
    <p:embeddedFont>
      <p:font typeface="Roboto Bold" charset="1" panose="02000000000000000000"/>
      <p:regular r:id="rId11"/>
    </p:embeddedFont>
    <p:embeddedFont>
      <p:font typeface="Roboto Italics" charset="1" panose="02000000000000000000"/>
      <p:regular r:id="rId12"/>
    </p:embeddedFont>
    <p:embeddedFont>
      <p:font typeface="Roboto Bold Italics" charset="1" panose="02000000000000000000"/>
      <p:regular r:id="rId13"/>
    </p:embeddedFont>
    <p:embeddedFont>
      <p:font typeface="Times New Roman" charset="1" panose="02030502070405020303"/>
      <p:regular r:id="rId14"/>
    </p:embeddedFont>
    <p:embeddedFont>
      <p:font typeface="Times New Roman Bold" charset="1" panose="02030802070405020303"/>
      <p:regular r:id="rId15"/>
    </p:embeddedFont>
    <p:embeddedFont>
      <p:font typeface="Times New Roman Italics" charset="1" panose="02030502070405090303"/>
      <p:regular r:id="rId16"/>
    </p:embeddedFont>
    <p:embeddedFont>
      <p:font typeface="Times New Roman Bold Italics" charset="1" panose="02030802070405090303"/>
      <p:regular r:id="rId17"/>
    </p:embeddedFont>
    <p:embeddedFont>
      <p:font typeface="Times New Roman Medium" charset="1" panose="02030502070405020303"/>
      <p:regular r:id="rId18"/>
    </p:embeddedFont>
    <p:embeddedFont>
      <p:font typeface="Times New Roman Medium Italics" charset="1" panose="02030502070405090303"/>
      <p:regular r:id="rId19"/>
    </p:embeddedFont>
    <p:embeddedFont>
      <p:font typeface="Times New Roman Semi-Bold" charset="1" panose="02030702070405020303"/>
      <p:regular r:id="rId20"/>
    </p:embeddedFont>
    <p:embeddedFont>
      <p:font typeface="Times New Roman Semi-Bold Italics" charset="1" panose="02030702070405090303"/>
      <p:regular r:id="rId21"/>
    </p:embeddedFont>
    <p:embeddedFont>
      <p:font typeface="Times New Roman Ultra-Bold" charset="1" panose="02030902070405020303"/>
      <p:regular r:id="rId22"/>
    </p:embeddedFont>
    <p:embeddedFont>
      <p:font typeface="Clear Sans" charset="1" panose="020B0503030202020304"/>
      <p:regular r:id="rId23"/>
    </p:embeddedFont>
    <p:embeddedFont>
      <p:font typeface="Clear Sans Bold" charset="1" panose="020B0803030202020304"/>
      <p:regular r:id="rId24"/>
    </p:embeddedFont>
    <p:embeddedFont>
      <p:font typeface="Clear Sans Italics" charset="1" panose="020B0503030202090304"/>
      <p:regular r:id="rId25"/>
    </p:embeddedFont>
    <p:embeddedFont>
      <p:font typeface="Clear Sans Bold Italics" charset="1" panose="020B0803030202090304"/>
      <p:regular r:id="rId26"/>
    </p:embeddedFont>
    <p:embeddedFont>
      <p:font typeface="Clear Sans Thin" charset="1" panose="020B0203030202020304"/>
      <p:regular r:id="rId27"/>
    </p:embeddedFont>
    <p:embeddedFont>
      <p:font typeface="Clear Sans Light" charset="1" panose="020B0303030202020304"/>
      <p:regular r:id="rId28"/>
    </p:embeddedFont>
    <p:embeddedFont>
      <p:font typeface="Clear Sans Medium" charset="1" panose="020B0603030202020304"/>
      <p:regular r:id="rId29"/>
    </p:embeddedFont>
    <p:embeddedFont>
      <p:font typeface="Clear Sans Medium Italics" charset="1" panose="020B0603030202090304"/>
      <p:regular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slides/slide1.xml" Type="http://schemas.openxmlformats.org/officeDocument/2006/relationships/slide"/><Relationship Id="rId32" Target="slides/slide2.xml" Type="http://schemas.openxmlformats.org/officeDocument/2006/relationships/slide"/><Relationship Id="rId33" Target="slides/slide3.xml" Type="http://schemas.openxmlformats.org/officeDocument/2006/relationships/slide"/><Relationship Id="rId34" Target="slides/slide4.xml" Type="http://schemas.openxmlformats.org/officeDocument/2006/relationships/slide"/><Relationship Id="rId35" Target="slides/slide5.xml" Type="http://schemas.openxmlformats.org/officeDocument/2006/relationships/slide"/><Relationship Id="rId36" Target="slides/slide6.xml" Type="http://schemas.openxmlformats.org/officeDocument/2006/relationships/slide"/><Relationship Id="rId37" Target="slides/slide7.xml" Type="http://schemas.openxmlformats.org/officeDocument/2006/relationships/slide"/><Relationship Id="rId38" Target="slides/slide8.xml" Type="http://schemas.openxmlformats.org/officeDocument/2006/relationships/slide"/><Relationship Id="rId39" Target="slides/slide9.xml" Type="http://schemas.openxmlformats.org/officeDocument/2006/relationships/slide"/><Relationship Id="rId4" Target="theme/theme1.xml" Type="http://schemas.openxmlformats.org/officeDocument/2006/relationships/theme"/><Relationship Id="rId40" Target="slides/slide10.xml" Type="http://schemas.openxmlformats.org/officeDocument/2006/relationships/slide"/><Relationship Id="rId41" Target="slides/slide11.xml" Type="http://schemas.openxmlformats.org/officeDocument/2006/relationships/slide"/><Relationship Id="rId42" Target="slides/slide12.xml" Type="http://schemas.openxmlformats.org/officeDocument/2006/relationships/slide"/><Relationship Id="rId43" Target="slides/slide13.xml" Type="http://schemas.openxmlformats.org/officeDocument/2006/relationships/slide"/><Relationship Id="rId44" Target="slides/slide14.xml" Type="http://schemas.openxmlformats.org/officeDocument/2006/relationships/slide"/><Relationship Id="rId45" Target="slides/slide15.xml" Type="http://schemas.openxmlformats.org/officeDocument/2006/relationships/slide"/><Relationship Id="rId46" Target="slides/slide16.xml" Type="http://schemas.openxmlformats.org/officeDocument/2006/relationships/slide"/><Relationship Id="rId47" Target="slides/slide17.xml" Type="http://schemas.openxmlformats.org/officeDocument/2006/relationships/slide"/><Relationship Id="rId48" Target="slides/slide18.xml" Type="http://schemas.openxmlformats.org/officeDocument/2006/relationships/slide"/><Relationship Id="rId49" Target="slides/slide19.xml" Type="http://schemas.openxmlformats.org/officeDocument/2006/relationships/slide"/><Relationship Id="rId5" Target="tableStyles.xml" Type="http://schemas.openxmlformats.org/officeDocument/2006/relationships/tableStyles"/><Relationship Id="rId50" Target="slides/slide20.xml" Type="http://schemas.openxmlformats.org/officeDocument/2006/relationships/slide"/><Relationship Id="rId51" Target="slides/slide21.xml" Type="http://schemas.openxmlformats.org/officeDocument/2006/relationships/slide"/><Relationship Id="rId52" Target="slides/slide22.xml" Type="http://schemas.openxmlformats.org/officeDocument/2006/relationships/slide"/><Relationship Id="rId53" Target="slides/slide23.xml" Type="http://schemas.openxmlformats.org/officeDocument/2006/relationships/slide"/><Relationship Id="rId54" Target="slides/slide24.xml" Type="http://schemas.openxmlformats.org/officeDocument/2006/relationships/slide"/><Relationship Id="rId55" Target="slides/slide25.xml" Type="http://schemas.openxmlformats.org/officeDocument/2006/relationships/slide"/><Relationship Id="rId56" Target="slides/slide26.xml" Type="http://schemas.openxmlformats.org/officeDocument/2006/relationships/slide"/><Relationship Id="rId57" Target="slides/slide27.xml" Type="http://schemas.openxmlformats.org/officeDocument/2006/relationships/slide"/><Relationship Id="rId58" Target="slides/slide28.xml" Type="http://schemas.openxmlformats.org/officeDocument/2006/relationships/slide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2.png" Type="http://schemas.openxmlformats.org/officeDocument/2006/relationships/image"/><Relationship Id="rId6" Target="../media/image3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22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24.png" Type="http://schemas.openxmlformats.org/officeDocument/2006/relationships/image"/><Relationship Id="rId5" Target="../media/image25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http://www.example.com/" TargetMode="External" Type="http://schemas.openxmlformats.org/officeDocument/2006/relationships/hyperlink"/><Relationship Id="rId5" Target="../media/image26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27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28.png" Type="http://schemas.openxmlformats.org/officeDocument/2006/relationships/image"/><Relationship Id="rId5" Target="../media/image29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28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30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6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6.png" Type="http://schemas.openxmlformats.org/officeDocument/2006/relationships/image"/><Relationship Id="rId7" Target="../media/image7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8.png" Type="http://schemas.openxmlformats.org/officeDocument/2006/relationships/image"/><Relationship Id="rId5" Target="../media/image2.png" Type="http://schemas.openxmlformats.org/officeDocument/2006/relationships/image"/><Relationship Id="rId6" Target="../media/image3.svg" Type="http://schemas.openxmlformats.org/officeDocument/2006/relationships/image"/><Relationship Id="rId7" Target="../media/image9.png" Type="http://schemas.openxmlformats.org/officeDocument/2006/relationships/image"/><Relationship Id="rId8" Target="../media/image10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1.png" Type="http://schemas.openxmlformats.org/officeDocument/2006/relationships/image"/><Relationship Id="rId5" Target="../media/image2.png" Type="http://schemas.openxmlformats.org/officeDocument/2006/relationships/image"/><Relationship Id="rId6" Target="../media/image3.svg" Type="http://schemas.openxmlformats.org/officeDocument/2006/relationships/image"/><Relationship Id="rId7" Target="../media/image12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3.png" Type="http://schemas.openxmlformats.org/officeDocument/2006/relationships/image"/><Relationship Id="rId5" Target="../media/image2.png" Type="http://schemas.openxmlformats.org/officeDocument/2006/relationships/image"/><Relationship Id="rId6" Target="../media/image3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4.png" Type="http://schemas.openxmlformats.org/officeDocument/2006/relationships/image"/><Relationship Id="rId5" Target="../media/image2.png" Type="http://schemas.openxmlformats.org/officeDocument/2006/relationships/image"/><Relationship Id="rId6" Target="../media/image3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15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267841" y="3898887"/>
            <a:ext cx="5752319" cy="2232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8198"/>
              </a:lnSpc>
            </a:pPr>
            <a:r>
              <a:rPr lang="en-US" sz="12999">
                <a:solidFill>
                  <a:srgbClr val="FFFFFF"/>
                </a:solidFill>
                <a:latin typeface="Roboto Bold"/>
              </a:rPr>
              <a:t>Servery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929087" y="3519490"/>
            <a:ext cx="8891758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 spc="112">
                <a:solidFill>
                  <a:srgbClr val="FFFFFF"/>
                </a:solidFill>
                <a:latin typeface="Roboto"/>
              </a:rPr>
              <a:t>Náučný materiál o serveroch, ich typoch a funkciách</a:t>
            </a:r>
          </a:p>
        </p:txBody>
      </p:sp>
      <p:sp>
        <p:nvSpPr>
          <p:cNvPr name="AutoShape 5" id="5"/>
          <p:cNvSpPr/>
          <p:nvPr/>
        </p:nvSpPr>
        <p:spPr>
          <a:xfrm rot="0">
            <a:off x="9374966" y="6624635"/>
            <a:ext cx="1227699" cy="0"/>
          </a:xfrm>
          <a:prstGeom prst="line">
            <a:avLst/>
          </a:prstGeom>
          <a:ln cap="flat" w="95250">
            <a:solidFill>
              <a:srgbClr val="5271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 rot="0">
            <a:off x="8147267" y="6624635"/>
            <a:ext cx="1227699" cy="0"/>
          </a:xfrm>
          <a:prstGeom prst="line">
            <a:avLst/>
          </a:prstGeom>
          <a:ln cap="flat" w="952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7" id="7"/>
          <p:cNvSpPr txBox="true"/>
          <p:nvPr/>
        </p:nvSpPr>
        <p:spPr>
          <a:xfrm rot="0">
            <a:off x="9144000" y="9043352"/>
            <a:ext cx="8891758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 spc="112">
                <a:solidFill>
                  <a:srgbClr val="FFFFFF"/>
                </a:solidFill>
                <a:latin typeface="Roboto"/>
              </a:rPr>
              <a:t>Vypracoval Jaroslav Petruň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790169" y="457150"/>
            <a:ext cx="9105970" cy="9105970"/>
          </a:xfrm>
          <a:custGeom>
            <a:avLst/>
            <a:gdLst/>
            <a:ahLst/>
            <a:cxnLst/>
            <a:rect r="r" b="b" t="t" l="l"/>
            <a:pathLst>
              <a:path h="9105970" w="9105970">
                <a:moveTo>
                  <a:pt x="0" y="0"/>
                </a:moveTo>
                <a:lnTo>
                  <a:pt x="9105970" y="0"/>
                </a:lnTo>
                <a:lnTo>
                  <a:pt x="9105970" y="9105970"/>
                </a:lnTo>
                <a:lnTo>
                  <a:pt x="0" y="91059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4000"/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0" y="4247200"/>
            <a:ext cx="7734725" cy="3813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77240" indent="-388620" lvl="1">
              <a:lnSpc>
                <a:spcPts val="5040"/>
              </a:lnSpc>
              <a:spcBef>
                <a:spcPct val="0"/>
              </a:spcBef>
              <a:buFont typeface="Arial"/>
              <a:buChar char="•"/>
            </a:pPr>
            <a:r>
              <a:rPr lang="en-US" sz="3600" spc="183">
                <a:solidFill>
                  <a:srgbClr val="064663"/>
                </a:solidFill>
                <a:latin typeface="Roboto Bold"/>
              </a:rPr>
              <a:t>Windows Server</a:t>
            </a:r>
          </a:p>
          <a:p>
            <a:pPr marL="777240" indent="-388620" lvl="1">
              <a:lnSpc>
                <a:spcPts val="5040"/>
              </a:lnSpc>
              <a:spcBef>
                <a:spcPct val="0"/>
              </a:spcBef>
              <a:buFont typeface="Arial"/>
              <a:buChar char="•"/>
            </a:pPr>
            <a:r>
              <a:rPr lang="en-US" sz="3600" spc="183">
                <a:solidFill>
                  <a:srgbClr val="064663"/>
                </a:solidFill>
                <a:latin typeface="Roboto Bold"/>
              </a:rPr>
              <a:t>Linux (Ubuntu, Debian, CentOS, Red Hat Enterprise)</a:t>
            </a:r>
          </a:p>
          <a:p>
            <a:pPr marL="777240" indent="-388620" lvl="1">
              <a:lnSpc>
                <a:spcPts val="5040"/>
              </a:lnSpc>
              <a:spcBef>
                <a:spcPct val="0"/>
              </a:spcBef>
              <a:buFont typeface="Arial"/>
              <a:buChar char="•"/>
            </a:pPr>
            <a:r>
              <a:rPr lang="en-US" sz="3600" spc="183">
                <a:solidFill>
                  <a:srgbClr val="064663"/>
                </a:solidFill>
                <a:latin typeface="Roboto Bold"/>
              </a:rPr>
              <a:t>Unix</a:t>
            </a:r>
          </a:p>
          <a:p>
            <a:pPr marL="777240" indent="-388620" lvl="1">
              <a:lnSpc>
                <a:spcPts val="5040"/>
              </a:lnSpc>
              <a:spcBef>
                <a:spcPct val="0"/>
              </a:spcBef>
              <a:buFont typeface="Arial"/>
              <a:buChar char="•"/>
            </a:pPr>
            <a:r>
              <a:rPr lang="en-US" sz="3600" spc="183">
                <a:solidFill>
                  <a:srgbClr val="064663"/>
                </a:solidFill>
                <a:latin typeface="Roboto Bold"/>
              </a:rPr>
              <a:t>M</a:t>
            </a:r>
            <a:r>
              <a:rPr lang="en-US" sz="3600" spc="183">
                <a:solidFill>
                  <a:srgbClr val="064663"/>
                </a:solidFill>
                <a:latin typeface="Roboto Bold"/>
              </a:rPr>
              <a:t>acOS Server (pre Apple prostredia)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4418384" y="457150"/>
            <a:ext cx="9451231" cy="2406381"/>
            <a:chOff x="0" y="0"/>
            <a:chExt cx="12601642" cy="3208508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-19050"/>
              <a:ext cx="12601642" cy="11493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6719"/>
                </a:lnSpc>
              </a:pPr>
              <a:r>
                <a:rPr lang="en-US" sz="5599">
                  <a:solidFill>
                    <a:srgbClr val="064663"/>
                  </a:solidFill>
                  <a:latin typeface="Roboto Bold"/>
                </a:rPr>
                <a:t>2.  Z čoho je server zložený?                 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2541177" y="1388173"/>
              <a:ext cx="7519287" cy="18203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599"/>
                </a:lnSpc>
              </a:pPr>
              <a:r>
                <a:rPr lang="en-US" sz="3999" spc="203">
                  <a:solidFill>
                    <a:srgbClr val="064663"/>
                  </a:solidFill>
                  <a:latin typeface="Roboto Bold"/>
                </a:rPr>
                <a:t>Operačné systémy</a:t>
              </a:r>
            </a:p>
            <a:p>
              <a:pPr algn="ctr">
                <a:lnSpc>
                  <a:spcPts val="559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5269233" y="-1505219"/>
            <a:ext cx="3980134" cy="4114800"/>
          </a:xfrm>
          <a:custGeom>
            <a:avLst/>
            <a:gdLst/>
            <a:ahLst/>
            <a:cxnLst/>
            <a:rect r="r" b="b" t="t" l="l"/>
            <a:pathLst>
              <a:path h="4114800" w="3980134">
                <a:moveTo>
                  <a:pt x="0" y="0"/>
                </a:moveTo>
                <a:lnTo>
                  <a:pt x="3980134" y="0"/>
                </a:lnTo>
                <a:lnTo>
                  <a:pt x="398013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10800000">
            <a:off x="4079267" y="8385395"/>
            <a:ext cx="4710902" cy="2355451"/>
          </a:xfrm>
          <a:custGeom>
            <a:avLst/>
            <a:gdLst/>
            <a:ahLst/>
            <a:cxnLst/>
            <a:rect r="r" b="b" t="t" l="l"/>
            <a:pathLst>
              <a:path h="2355451" w="4710902">
                <a:moveTo>
                  <a:pt x="0" y="0"/>
                </a:moveTo>
                <a:lnTo>
                  <a:pt x="4710902" y="0"/>
                </a:lnTo>
                <a:lnTo>
                  <a:pt x="4710902" y="2355451"/>
                </a:lnTo>
                <a:lnTo>
                  <a:pt x="0" y="235545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9277479" y="2787331"/>
            <a:ext cx="8618661" cy="61766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sz="3199" spc="163">
                <a:solidFill>
                  <a:srgbClr val="064663"/>
                </a:solidFill>
                <a:latin typeface="Roboto"/>
              </a:rPr>
              <a:t>Operačné systémy sú </a:t>
            </a:r>
            <a:r>
              <a:rPr lang="en-US" sz="3199" spc="163">
                <a:solidFill>
                  <a:srgbClr val="064663"/>
                </a:solidFill>
                <a:latin typeface="Roboto Bold"/>
              </a:rPr>
              <a:t>základným softvérom serverov</a:t>
            </a:r>
            <a:r>
              <a:rPr lang="en-US" sz="3199" spc="163">
                <a:solidFill>
                  <a:srgbClr val="064663"/>
                </a:solidFill>
                <a:latin typeface="Roboto"/>
              </a:rPr>
              <a:t>, ktoré umožňujú ich </a:t>
            </a:r>
            <a:r>
              <a:rPr lang="en-US" sz="3199" spc="163">
                <a:solidFill>
                  <a:srgbClr val="064663"/>
                </a:solidFill>
                <a:latin typeface="Roboto Bold"/>
              </a:rPr>
              <a:t>funkciu</a:t>
            </a:r>
            <a:r>
              <a:rPr lang="en-US" sz="3199" spc="163">
                <a:solidFill>
                  <a:srgbClr val="064663"/>
                </a:solidFill>
                <a:latin typeface="Roboto"/>
              </a:rPr>
              <a:t> a </a:t>
            </a:r>
            <a:r>
              <a:rPr lang="en-US" sz="3199" spc="163">
                <a:solidFill>
                  <a:srgbClr val="064663"/>
                </a:solidFill>
                <a:latin typeface="Roboto Bold"/>
              </a:rPr>
              <a:t>komunikáciu</a:t>
            </a:r>
            <a:r>
              <a:rPr lang="en-US" sz="3199" spc="163">
                <a:solidFill>
                  <a:srgbClr val="064663"/>
                </a:solidFill>
                <a:latin typeface="Roboto"/>
              </a:rPr>
              <a:t> s </a:t>
            </a:r>
            <a:r>
              <a:rPr lang="en-US" sz="3199" spc="163">
                <a:solidFill>
                  <a:srgbClr val="064663"/>
                </a:solidFill>
                <a:latin typeface="Roboto Bold"/>
              </a:rPr>
              <a:t>ostatnými počítačmi</a:t>
            </a:r>
            <a:r>
              <a:rPr lang="en-US" sz="3199" spc="163">
                <a:solidFill>
                  <a:srgbClr val="064663"/>
                </a:solidFill>
                <a:latin typeface="Roboto"/>
              </a:rPr>
              <a:t>. Operačný systém </a:t>
            </a:r>
            <a:r>
              <a:rPr lang="en-US" sz="3199" spc="163">
                <a:solidFill>
                  <a:srgbClr val="064663"/>
                </a:solidFill>
                <a:latin typeface="Roboto Bold"/>
              </a:rPr>
              <a:t>riadi hardvérové komponenty servera</a:t>
            </a:r>
            <a:r>
              <a:rPr lang="en-US" sz="3199" spc="163">
                <a:solidFill>
                  <a:srgbClr val="064663"/>
                </a:solidFill>
                <a:latin typeface="Roboto"/>
              </a:rPr>
              <a:t>, </a:t>
            </a:r>
            <a:r>
              <a:rPr lang="en-US" sz="3199" spc="163">
                <a:solidFill>
                  <a:srgbClr val="064663"/>
                </a:solidFill>
                <a:latin typeface="Roboto Bold"/>
              </a:rPr>
              <a:t>spravuje zdroje </a:t>
            </a:r>
            <a:r>
              <a:rPr lang="en-US" sz="3199" spc="163">
                <a:solidFill>
                  <a:srgbClr val="064663"/>
                </a:solidFill>
                <a:latin typeface="Roboto"/>
              </a:rPr>
              <a:t>a </a:t>
            </a:r>
            <a:r>
              <a:rPr lang="en-US" sz="3199" spc="163">
                <a:solidFill>
                  <a:srgbClr val="064663"/>
                </a:solidFill>
                <a:latin typeface="Roboto Bold"/>
              </a:rPr>
              <a:t>poskytuje platformu pre spúšťanie aplikácií a služieb</a:t>
            </a:r>
            <a:r>
              <a:rPr lang="en-US" sz="3199" spc="163">
                <a:solidFill>
                  <a:srgbClr val="064663"/>
                </a:solidFill>
                <a:latin typeface="Roboto"/>
              </a:rPr>
              <a:t>. Existuje </a:t>
            </a:r>
            <a:r>
              <a:rPr lang="en-US" sz="3199" spc="163">
                <a:solidFill>
                  <a:srgbClr val="064663"/>
                </a:solidFill>
                <a:latin typeface="Roboto Bold"/>
              </a:rPr>
              <a:t>mnoho rôznych </a:t>
            </a:r>
            <a:r>
              <a:rPr lang="en-US" sz="3199" spc="163">
                <a:solidFill>
                  <a:srgbClr val="064663"/>
                </a:solidFill>
                <a:latin typeface="Roboto"/>
              </a:rPr>
              <a:t>operačných systémov používaných na </a:t>
            </a:r>
            <a:r>
              <a:rPr lang="en-US" sz="3199" spc="163">
                <a:solidFill>
                  <a:srgbClr val="064663"/>
                </a:solidFill>
                <a:latin typeface="Roboto Bold"/>
              </a:rPr>
              <a:t>serveroch</a:t>
            </a:r>
            <a:r>
              <a:rPr lang="en-US" sz="3199" spc="163">
                <a:solidFill>
                  <a:srgbClr val="064663"/>
                </a:solidFill>
                <a:latin typeface="Roboto"/>
              </a:rPr>
              <a:t>, pričom každý z nich má </a:t>
            </a:r>
            <a:r>
              <a:rPr lang="en-US" sz="3199" spc="163">
                <a:solidFill>
                  <a:srgbClr val="064663"/>
                </a:solidFill>
                <a:latin typeface="Roboto Bold"/>
              </a:rPr>
              <a:t>špecifické výhody</a:t>
            </a:r>
            <a:r>
              <a:rPr lang="en-US" sz="3199" spc="163">
                <a:solidFill>
                  <a:srgbClr val="064663"/>
                </a:solidFill>
                <a:latin typeface="Roboto"/>
              </a:rPr>
              <a:t> a je </a:t>
            </a:r>
            <a:r>
              <a:rPr lang="en-US" sz="3199" spc="163">
                <a:solidFill>
                  <a:srgbClr val="064663"/>
                </a:solidFill>
                <a:latin typeface="Roboto Bold"/>
              </a:rPr>
              <a:t>vhodný</a:t>
            </a:r>
            <a:r>
              <a:rPr lang="en-US" sz="3199" spc="163">
                <a:solidFill>
                  <a:srgbClr val="064663"/>
                </a:solidFill>
                <a:latin typeface="Roboto"/>
              </a:rPr>
              <a:t> pre </a:t>
            </a:r>
            <a:r>
              <a:rPr lang="en-US" sz="3199" spc="163">
                <a:solidFill>
                  <a:srgbClr val="064663"/>
                </a:solidFill>
                <a:latin typeface="Roboto Bold"/>
              </a:rPr>
              <a:t>určité typy úloh</a:t>
            </a:r>
            <a:r>
              <a:rPr lang="en-US" sz="3199" spc="163">
                <a:solidFill>
                  <a:srgbClr val="064663"/>
                </a:solidFill>
                <a:latin typeface="Roboto"/>
              </a:rPr>
              <a:t>.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552960" y="2817355"/>
            <a:ext cx="11229303" cy="6923220"/>
          </a:xfrm>
          <a:custGeom>
            <a:avLst/>
            <a:gdLst/>
            <a:ahLst/>
            <a:cxnLst/>
            <a:rect r="r" b="b" t="t" l="l"/>
            <a:pathLst>
              <a:path h="6923220" w="11229303">
                <a:moveTo>
                  <a:pt x="0" y="0"/>
                </a:moveTo>
                <a:lnTo>
                  <a:pt x="11229303" y="0"/>
                </a:lnTo>
                <a:lnTo>
                  <a:pt x="11229303" y="6923220"/>
                </a:lnTo>
                <a:lnTo>
                  <a:pt x="0" y="69232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373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552960" y="438100"/>
            <a:ext cx="9451231" cy="1714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719"/>
              </a:lnSpc>
            </a:pPr>
            <a:r>
              <a:rPr lang="en-US" sz="5599">
                <a:solidFill>
                  <a:srgbClr val="064663"/>
                </a:solidFill>
                <a:latin typeface="Roboto Bold"/>
              </a:rPr>
              <a:t>3.  Typy serverov a ich použitie                 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75152" y="1579722"/>
            <a:ext cx="5225177" cy="78593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179"/>
              </a:lnSpc>
              <a:spcBef>
                <a:spcPct val="0"/>
              </a:spcBef>
            </a:pPr>
            <a:r>
              <a:rPr lang="en-US" sz="3699" spc="188">
                <a:solidFill>
                  <a:srgbClr val="064663"/>
                </a:solidFill>
                <a:latin typeface="Roboto Bold"/>
              </a:rPr>
              <a:t>Webové servery</a:t>
            </a:r>
          </a:p>
          <a:p>
            <a:pPr>
              <a:lnSpc>
                <a:spcPts val="5179"/>
              </a:lnSpc>
              <a:spcBef>
                <a:spcPct val="0"/>
              </a:spcBef>
            </a:pPr>
            <a:r>
              <a:rPr lang="en-US" sz="3699" spc="188">
                <a:solidFill>
                  <a:srgbClr val="064663"/>
                </a:solidFill>
                <a:latin typeface="Roboto Bold"/>
              </a:rPr>
              <a:t>Súborové servery</a:t>
            </a:r>
          </a:p>
          <a:p>
            <a:pPr>
              <a:lnSpc>
                <a:spcPts val="5179"/>
              </a:lnSpc>
              <a:spcBef>
                <a:spcPct val="0"/>
              </a:spcBef>
            </a:pPr>
            <a:r>
              <a:rPr lang="en-US" sz="3699" spc="188">
                <a:solidFill>
                  <a:srgbClr val="064663"/>
                </a:solidFill>
                <a:latin typeface="Roboto Bold"/>
              </a:rPr>
              <a:t>Databázové servery</a:t>
            </a:r>
          </a:p>
          <a:p>
            <a:pPr>
              <a:lnSpc>
                <a:spcPts val="5179"/>
              </a:lnSpc>
              <a:spcBef>
                <a:spcPct val="0"/>
              </a:spcBef>
            </a:pPr>
            <a:r>
              <a:rPr lang="en-US" sz="3699" spc="188">
                <a:solidFill>
                  <a:srgbClr val="064663"/>
                </a:solidFill>
                <a:latin typeface="Roboto Bold"/>
              </a:rPr>
              <a:t>Poštové servery</a:t>
            </a:r>
          </a:p>
          <a:p>
            <a:pPr>
              <a:lnSpc>
                <a:spcPts val="5179"/>
              </a:lnSpc>
              <a:spcBef>
                <a:spcPct val="0"/>
              </a:spcBef>
            </a:pPr>
            <a:r>
              <a:rPr lang="en-US" sz="3699" spc="188">
                <a:solidFill>
                  <a:srgbClr val="064663"/>
                </a:solidFill>
                <a:latin typeface="Roboto Bold"/>
              </a:rPr>
              <a:t>Aplikačné servery</a:t>
            </a:r>
          </a:p>
          <a:p>
            <a:pPr>
              <a:lnSpc>
                <a:spcPts val="5179"/>
              </a:lnSpc>
              <a:spcBef>
                <a:spcPct val="0"/>
              </a:spcBef>
            </a:pPr>
            <a:r>
              <a:rPr lang="en-US" sz="3699" spc="188">
                <a:solidFill>
                  <a:srgbClr val="064663"/>
                </a:solidFill>
                <a:latin typeface="Roboto Bold"/>
              </a:rPr>
              <a:t>DNS servery</a:t>
            </a:r>
          </a:p>
          <a:p>
            <a:pPr>
              <a:lnSpc>
                <a:spcPts val="5179"/>
              </a:lnSpc>
              <a:spcBef>
                <a:spcPct val="0"/>
              </a:spcBef>
            </a:pPr>
            <a:r>
              <a:rPr lang="en-US" sz="3699" spc="188">
                <a:solidFill>
                  <a:srgbClr val="064663"/>
                </a:solidFill>
                <a:latin typeface="Roboto Bold"/>
              </a:rPr>
              <a:t>DHCP servery</a:t>
            </a:r>
          </a:p>
          <a:p>
            <a:pPr>
              <a:lnSpc>
                <a:spcPts val="5179"/>
              </a:lnSpc>
              <a:spcBef>
                <a:spcPct val="0"/>
              </a:spcBef>
            </a:pPr>
            <a:r>
              <a:rPr lang="en-US" sz="3699" spc="188">
                <a:solidFill>
                  <a:srgbClr val="064663"/>
                </a:solidFill>
                <a:latin typeface="Roboto Bold"/>
              </a:rPr>
              <a:t>Zálohovacie servery</a:t>
            </a:r>
          </a:p>
          <a:p>
            <a:pPr>
              <a:lnSpc>
                <a:spcPts val="5179"/>
              </a:lnSpc>
              <a:spcBef>
                <a:spcPct val="0"/>
              </a:spcBef>
            </a:pPr>
            <a:r>
              <a:rPr lang="en-US" sz="3699" spc="188">
                <a:solidFill>
                  <a:srgbClr val="064663"/>
                </a:solidFill>
                <a:latin typeface="Roboto Bold"/>
              </a:rPr>
              <a:t>Monitorovacie servery</a:t>
            </a:r>
          </a:p>
          <a:p>
            <a:pPr>
              <a:lnSpc>
                <a:spcPts val="5179"/>
              </a:lnSpc>
              <a:spcBef>
                <a:spcPct val="0"/>
              </a:spcBef>
            </a:pPr>
            <a:r>
              <a:rPr lang="en-US" sz="3699" spc="188">
                <a:solidFill>
                  <a:srgbClr val="064663"/>
                </a:solidFill>
                <a:latin typeface="Roboto Bold"/>
              </a:rPr>
              <a:t>Mediálne servery</a:t>
            </a:r>
          </a:p>
          <a:p>
            <a:pPr>
              <a:lnSpc>
                <a:spcPts val="5179"/>
              </a:lnSpc>
              <a:spcBef>
                <a:spcPct val="0"/>
              </a:spcBef>
            </a:pPr>
            <a:r>
              <a:rPr lang="en-US" sz="3699" spc="188">
                <a:solidFill>
                  <a:srgbClr val="064663"/>
                </a:solidFill>
                <a:latin typeface="Roboto Bold"/>
              </a:rPr>
              <a:t>Herné servery</a:t>
            </a:r>
          </a:p>
          <a:p>
            <a:pPr>
              <a:lnSpc>
                <a:spcPts val="5179"/>
              </a:lnSpc>
              <a:spcBef>
                <a:spcPct val="0"/>
              </a:spcBef>
            </a:pPr>
            <a:r>
              <a:rPr lang="en-US" sz="3699" spc="188">
                <a:solidFill>
                  <a:srgbClr val="064663"/>
                </a:solidFill>
                <a:latin typeface="Roboto Bold"/>
              </a:rPr>
              <a:t>Virtuálne servery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6004192" y="-1297445"/>
            <a:ext cx="3980134" cy="4114800"/>
          </a:xfrm>
          <a:custGeom>
            <a:avLst/>
            <a:gdLst/>
            <a:ahLst/>
            <a:cxnLst/>
            <a:rect r="r" b="b" t="t" l="l"/>
            <a:pathLst>
              <a:path h="4114800" w="3980134">
                <a:moveTo>
                  <a:pt x="0" y="0"/>
                </a:moveTo>
                <a:lnTo>
                  <a:pt x="3980133" y="0"/>
                </a:lnTo>
                <a:lnTo>
                  <a:pt x="398013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289811" y="2972363"/>
            <a:ext cx="13708378" cy="7128356"/>
          </a:xfrm>
          <a:custGeom>
            <a:avLst/>
            <a:gdLst/>
            <a:ahLst/>
            <a:cxnLst/>
            <a:rect r="r" b="b" t="t" l="l"/>
            <a:pathLst>
              <a:path h="7128356" w="13708378">
                <a:moveTo>
                  <a:pt x="0" y="0"/>
                </a:moveTo>
                <a:lnTo>
                  <a:pt x="13708378" y="0"/>
                </a:lnTo>
                <a:lnTo>
                  <a:pt x="13708378" y="7128356"/>
                </a:lnTo>
                <a:lnTo>
                  <a:pt x="0" y="71283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418384" y="161925"/>
            <a:ext cx="9451231" cy="1714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5599">
                <a:solidFill>
                  <a:srgbClr val="064663"/>
                </a:solidFill>
                <a:latin typeface="Roboto Bold"/>
              </a:rPr>
              <a:t>3.  Typy serverov a ich použitie                 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7291685" y="1809750"/>
            <a:ext cx="3704630" cy="6299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79"/>
              </a:lnSpc>
              <a:spcBef>
                <a:spcPct val="0"/>
              </a:spcBef>
            </a:pPr>
            <a:r>
              <a:rPr lang="en-US" sz="3699" spc="188">
                <a:solidFill>
                  <a:srgbClr val="064663"/>
                </a:solidFill>
                <a:latin typeface="Roboto Bold"/>
              </a:rPr>
              <a:t>Webové servery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566276" y="2363471"/>
            <a:ext cx="15155448" cy="23901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 spc="173">
                <a:solidFill>
                  <a:srgbClr val="064663"/>
                </a:solidFill>
                <a:latin typeface="Roboto"/>
              </a:rPr>
              <a:t>Jed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ným z 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najdôležitejších 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typov serverov v dnešnej dobe, zabezpečujú 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hostovanie webových stránok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 a 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webových aplikácií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. Sú nevyhnutné pre 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zabezpečenie prístupu k webovým stránkam prostredníctvom internetu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.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912486" y="6460341"/>
            <a:ext cx="14463028" cy="1790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759"/>
              </a:lnSpc>
              <a:spcBef>
                <a:spcPct val="0"/>
              </a:spcBef>
            </a:pPr>
            <a:r>
              <a:rPr lang="en-US" sz="3399" spc="173" strike="noStrike" u="none">
                <a:solidFill>
                  <a:srgbClr val="064663"/>
                </a:solidFill>
                <a:latin typeface="Roboto"/>
              </a:rPr>
              <a:t> Keď používateľ</a:t>
            </a:r>
            <a:r>
              <a:rPr lang="en-US" sz="3399" spc="173" strike="noStrike" u="none">
                <a:solidFill>
                  <a:srgbClr val="064663"/>
                </a:solidFill>
                <a:latin typeface="Roboto Bold"/>
              </a:rPr>
              <a:t> načíta stránku</a:t>
            </a:r>
            <a:r>
              <a:rPr lang="en-US" sz="3399" spc="173" strike="noStrike" u="none">
                <a:solidFill>
                  <a:srgbClr val="064663"/>
                </a:solidFill>
                <a:latin typeface="Roboto"/>
              </a:rPr>
              <a:t>, webový server načíta </a:t>
            </a:r>
            <a:r>
              <a:rPr lang="en-US" sz="3399" spc="173" strike="noStrike" u="none">
                <a:solidFill>
                  <a:srgbClr val="064663"/>
                </a:solidFill>
                <a:latin typeface="Roboto Bold"/>
              </a:rPr>
              <a:t>príslušné súbory</a:t>
            </a:r>
            <a:r>
              <a:rPr lang="en-US" sz="3399" spc="173" strike="noStrike" u="none">
                <a:solidFill>
                  <a:srgbClr val="064663"/>
                </a:solidFill>
                <a:latin typeface="Roboto"/>
              </a:rPr>
              <a:t> a </a:t>
            </a:r>
            <a:r>
              <a:rPr lang="en-US" sz="3399" spc="173" strike="noStrike" u="none">
                <a:solidFill>
                  <a:srgbClr val="064663"/>
                </a:solidFill>
                <a:latin typeface="Roboto Bold"/>
              </a:rPr>
              <a:t>odošle</a:t>
            </a:r>
            <a:r>
              <a:rPr lang="en-US" sz="3399" spc="173" strike="noStrike" u="none">
                <a:solidFill>
                  <a:srgbClr val="064663"/>
                </a:solidFill>
                <a:latin typeface="Roboto"/>
              </a:rPr>
              <a:t> ich do </a:t>
            </a:r>
            <a:r>
              <a:rPr lang="en-US" sz="3399" spc="173" strike="noStrike" u="none">
                <a:solidFill>
                  <a:srgbClr val="064663"/>
                </a:solidFill>
                <a:latin typeface="Roboto Bold"/>
              </a:rPr>
              <a:t>prehliadača</a:t>
            </a:r>
            <a:r>
              <a:rPr lang="en-US" sz="3399" spc="173" strike="noStrike" u="none">
                <a:solidFill>
                  <a:srgbClr val="064663"/>
                </a:solidFill>
                <a:latin typeface="Roboto"/>
              </a:rPr>
              <a:t>, aby s nimi </a:t>
            </a:r>
            <a:r>
              <a:rPr lang="en-US" sz="3399" spc="173" strike="noStrike" u="none">
                <a:solidFill>
                  <a:srgbClr val="064663"/>
                </a:solidFill>
                <a:latin typeface="Roboto Bold"/>
              </a:rPr>
              <a:t>používateľ</a:t>
            </a:r>
            <a:r>
              <a:rPr lang="en-US" sz="3399" spc="173" strike="noStrike" u="none">
                <a:solidFill>
                  <a:srgbClr val="064663"/>
                </a:solidFill>
                <a:latin typeface="Roboto"/>
              </a:rPr>
              <a:t> mohol </a:t>
            </a:r>
            <a:r>
              <a:rPr lang="en-US" sz="3399" spc="173" strike="noStrike" u="none">
                <a:solidFill>
                  <a:srgbClr val="064663"/>
                </a:solidFill>
                <a:latin typeface="Roboto Bold"/>
              </a:rPr>
              <a:t>pracovať</a:t>
            </a:r>
            <a:r>
              <a:rPr lang="en-US" sz="3399" spc="173" strike="noStrike" u="none">
                <a:solidFill>
                  <a:srgbClr val="064663"/>
                </a:solidFill>
                <a:latin typeface="Roboto"/>
              </a:rPr>
              <a:t>.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5598795" y="8679656"/>
            <a:ext cx="2139315" cy="1056323"/>
            <a:chOff x="0" y="0"/>
            <a:chExt cx="2852420" cy="140843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50800" y="43180"/>
              <a:ext cx="2805430" cy="1337310"/>
            </a:xfrm>
            <a:custGeom>
              <a:avLst/>
              <a:gdLst/>
              <a:ahLst/>
              <a:cxnLst/>
              <a:rect r="r" b="b" t="t" l="l"/>
              <a:pathLst>
                <a:path h="1337310" w="2805430">
                  <a:moveTo>
                    <a:pt x="0" y="440690"/>
                  </a:moveTo>
                  <a:cubicBezTo>
                    <a:pt x="255270" y="21590"/>
                    <a:pt x="400050" y="15240"/>
                    <a:pt x="518160" y="7620"/>
                  </a:cubicBezTo>
                  <a:cubicBezTo>
                    <a:pt x="641350" y="0"/>
                    <a:pt x="762000" y="44450"/>
                    <a:pt x="895350" y="49530"/>
                  </a:cubicBezTo>
                  <a:cubicBezTo>
                    <a:pt x="1043940" y="55880"/>
                    <a:pt x="1210310" y="30480"/>
                    <a:pt x="1370330" y="33020"/>
                  </a:cubicBezTo>
                  <a:cubicBezTo>
                    <a:pt x="1534160" y="36830"/>
                    <a:pt x="1711960" y="62230"/>
                    <a:pt x="1868170" y="71120"/>
                  </a:cubicBezTo>
                  <a:cubicBezTo>
                    <a:pt x="2006600" y="78740"/>
                    <a:pt x="2127250" y="52070"/>
                    <a:pt x="2260600" y="86360"/>
                  </a:cubicBezTo>
                  <a:cubicBezTo>
                    <a:pt x="2414270" y="127000"/>
                    <a:pt x="2655570" y="201930"/>
                    <a:pt x="2734310" y="323850"/>
                  </a:cubicBezTo>
                  <a:cubicBezTo>
                    <a:pt x="2805430" y="435610"/>
                    <a:pt x="2797810" y="635000"/>
                    <a:pt x="2749550" y="768350"/>
                  </a:cubicBezTo>
                  <a:cubicBezTo>
                    <a:pt x="2698750" y="909320"/>
                    <a:pt x="2536190" y="1049020"/>
                    <a:pt x="2415540" y="1143000"/>
                  </a:cubicBezTo>
                  <a:cubicBezTo>
                    <a:pt x="2311400" y="1223010"/>
                    <a:pt x="2212340" y="1295400"/>
                    <a:pt x="2084070" y="1313180"/>
                  </a:cubicBezTo>
                  <a:cubicBezTo>
                    <a:pt x="1925320" y="1337310"/>
                    <a:pt x="1696720" y="1243330"/>
                    <a:pt x="1525270" y="1209040"/>
                  </a:cubicBezTo>
                  <a:cubicBezTo>
                    <a:pt x="1380490" y="1178560"/>
                    <a:pt x="1245870" y="1129030"/>
                    <a:pt x="1121410" y="1120140"/>
                  </a:cubicBezTo>
                  <a:cubicBezTo>
                    <a:pt x="1017270" y="1113790"/>
                    <a:pt x="842010" y="1141730"/>
                    <a:pt x="829310" y="1144270"/>
                  </a:cubicBezTo>
                  <a:cubicBezTo>
                    <a:pt x="828040" y="1144270"/>
                    <a:pt x="828040" y="1144270"/>
                    <a:pt x="828040" y="1144270"/>
                  </a:cubicBezTo>
                  <a:cubicBezTo>
                    <a:pt x="826770" y="1144270"/>
                    <a:pt x="826770" y="1144270"/>
                    <a:pt x="825500" y="1144270"/>
                  </a:cubicBezTo>
                  <a:cubicBezTo>
                    <a:pt x="819150" y="1144270"/>
                    <a:pt x="797560" y="1148080"/>
                    <a:pt x="783590" y="1148080"/>
                  </a:cubicBezTo>
                  <a:cubicBezTo>
                    <a:pt x="769620" y="1146810"/>
                    <a:pt x="754380" y="1143000"/>
                    <a:pt x="740410" y="1141730"/>
                  </a:cubicBezTo>
                  <a:cubicBezTo>
                    <a:pt x="725170" y="1140460"/>
                    <a:pt x="707390" y="1141730"/>
                    <a:pt x="695960" y="1140460"/>
                  </a:cubicBezTo>
                  <a:cubicBezTo>
                    <a:pt x="687070" y="1137920"/>
                    <a:pt x="681990" y="1134110"/>
                    <a:pt x="674370" y="1131570"/>
                  </a:cubicBezTo>
                  <a:cubicBezTo>
                    <a:pt x="666750" y="1130300"/>
                    <a:pt x="660400" y="1131570"/>
                    <a:pt x="652780" y="1129030"/>
                  </a:cubicBezTo>
                  <a:cubicBezTo>
                    <a:pt x="641350" y="1125220"/>
                    <a:pt x="626110" y="1115060"/>
                    <a:pt x="612140" y="1108710"/>
                  </a:cubicBezTo>
                  <a:cubicBezTo>
                    <a:pt x="599440" y="1102360"/>
                    <a:pt x="581660" y="1098550"/>
                    <a:pt x="571500" y="1093470"/>
                  </a:cubicBezTo>
                  <a:cubicBezTo>
                    <a:pt x="563880" y="1088390"/>
                    <a:pt x="560070" y="1083310"/>
                    <a:pt x="553720" y="1079500"/>
                  </a:cubicBezTo>
                  <a:cubicBezTo>
                    <a:pt x="547370" y="1074420"/>
                    <a:pt x="541020" y="1074420"/>
                    <a:pt x="533400" y="1069340"/>
                  </a:cubicBezTo>
                  <a:cubicBezTo>
                    <a:pt x="524510" y="1061720"/>
                    <a:pt x="513080" y="1047750"/>
                    <a:pt x="502920" y="1037590"/>
                  </a:cubicBezTo>
                  <a:cubicBezTo>
                    <a:pt x="491490" y="1027430"/>
                    <a:pt x="476250" y="1018540"/>
                    <a:pt x="468630" y="1009650"/>
                  </a:cubicBezTo>
                  <a:cubicBezTo>
                    <a:pt x="462280" y="1002030"/>
                    <a:pt x="461010" y="995680"/>
                    <a:pt x="455930" y="990600"/>
                  </a:cubicBezTo>
                  <a:cubicBezTo>
                    <a:pt x="452120" y="984250"/>
                    <a:pt x="445770" y="981710"/>
                    <a:pt x="440690" y="974090"/>
                  </a:cubicBezTo>
                  <a:cubicBezTo>
                    <a:pt x="434340" y="963930"/>
                    <a:pt x="427990" y="947420"/>
                    <a:pt x="421640" y="934720"/>
                  </a:cubicBezTo>
                  <a:cubicBezTo>
                    <a:pt x="414020" y="922020"/>
                    <a:pt x="414020" y="909320"/>
                    <a:pt x="398780" y="897890"/>
                  </a:cubicBezTo>
                  <a:cubicBezTo>
                    <a:pt x="355600" y="864870"/>
                    <a:pt x="166370" y="871220"/>
                    <a:pt x="100330" y="802640"/>
                  </a:cubicBezTo>
                  <a:cubicBezTo>
                    <a:pt x="27940" y="726440"/>
                    <a:pt x="0" y="440690"/>
                    <a:pt x="0" y="44069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9" id="9"/>
          <p:cNvGrpSpPr/>
          <p:nvPr/>
        </p:nvGrpSpPr>
        <p:grpSpPr>
          <a:xfrm rot="0">
            <a:off x="5598795" y="9207818"/>
            <a:ext cx="604838" cy="604838"/>
            <a:chOff x="0" y="0"/>
            <a:chExt cx="806450" cy="80645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48260" y="40640"/>
              <a:ext cx="697230" cy="717550"/>
            </a:xfrm>
            <a:custGeom>
              <a:avLst/>
              <a:gdLst/>
              <a:ahLst/>
              <a:cxnLst/>
              <a:rect r="r" b="b" t="t" l="l"/>
              <a:pathLst>
                <a:path h="717550" w="697230">
                  <a:moveTo>
                    <a:pt x="697230" y="254000"/>
                  </a:moveTo>
                  <a:cubicBezTo>
                    <a:pt x="697230" y="477520"/>
                    <a:pt x="671830" y="534670"/>
                    <a:pt x="637540" y="579120"/>
                  </a:cubicBezTo>
                  <a:cubicBezTo>
                    <a:pt x="604520" y="622300"/>
                    <a:pt x="553720" y="660400"/>
                    <a:pt x="504190" y="683260"/>
                  </a:cubicBezTo>
                  <a:cubicBezTo>
                    <a:pt x="453390" y="706120"/>
                    <a:pt x="391160" y="717550"/>
                    <a:pt x="336550" y="713740"/>
                  </a:cubicBezTo>
                  <a:cubicBezTo>
                    <a:pt x="281940" y="711200"/>
                    <a:pt x="220980" y="692150"/>
                    <a:pt x="173990" y="664210"/>
                  </a:cubicBezTo>
                  <a:cubicBezTo>
                    <a:pt x="127000" y="635000"/>
                    <a:pt x="82550" y="590550"/>
                    <a:pt x="53340" y="543560"/>
                  </a:cubicBezTo>
                  <a:cubicBezTo>
                    <a:pt x="25400" y="496570"/>
                    <a:pt x="6350" y="435610"/>
                    <a:pt x="2540" y="381000"/>
                  </a:cubicBezTo>
                  <a:cubicBezTo>
                    <a:pt x="0" y="326390"/>
                    <a:pt x="11430" y="264160"/>
                    <a:pt x="34290" y="213360"/>
                  </a:cubicBezTo>
                  <a:cubicBezTo>
                    <a:pt x="55880" y="162560"/>
                    <a:pt x="95250" y="113030"/>
                    <a:pt x="138430" y="78740"/>
                  </a:cubicBezTo>
                  <a:cubicBezTo>
                    <a:pt x="181610" y="45720"/>
                    <a:pt x="240030" y="19050"/>
                    <a:pt x="293370" y="10160"/>
                  </a:cubicBezTo>
                  <a:cubicBezTo>
                    <a:pt x="347980" y="0"/>
                    <a:pt x="411480" y="3810"/>
                    <a:pt x="463550" y="20320"/>
                  </a:cubicBezTo>
                  <a:cubicBezTo>
                    <a:pt x="516890" y="36830"/>
                    <a:pt x="609600" y="107950"/>
                    <a:pt x="609600" y="10795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  <p:sp>
        <p:nvSpPr>
          <p:cNvPr name="TextBox 11" id="11"/>
          <p:cNvSpPr txBox="true"/>
          <p:nvPr/>
        </p:nvSpPr>
        <p:spPr>
          <a:xfrm rot="0">
            <a:off x="5598795" y="8711086"/>
            <a:ext cx="1736288" cy="10248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559"/>
              </a:lnSpc>
              <a:spcBef>
                <a:spcPct val="0"/>
              </a:spcBef>
            </a:pPr>
            <a:r>
              <a:rPr lang="en-US" sz="5399">
                <a:solidFill>
                  <a:srgbClr val="E6E6E6"/>
                </a:solidFill>
                <a:latin typeface="Times New Roman Bold"/>
              </a:rPr>
              <a:t>Client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16004192" y="-1297445"/>
            <a:ext cx="3980134" cy="4114800"/>
          </a:xfrm>
          <a:custGeom>
            <a:avLst/>
            <a:gdLst/>
            <a:ahLst/>
            <a:cxnLst/>
            <a:rect r="r" b="b" t="t" l="l"/>
            <a:pathLst>
              <a:path h="4114800" w="3980134">
                <a:moveTo>
                  <a:pt x="0" y="0"/>
                </a:moveTo>
                <a:lnTo>
                  <a:pt x="3980133" y="0"/>
                </a:lnTo>
                <a:lnTo>
                  <a:pt x="398013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295814" y="2817355"/>
            <a:ext cx="13708378" cy="7128356"/>
          </a:xfrm>
          <a:custGeom>
            <a:avLst/>
            <a:gdLst/>
            <a:ahLst/>
            <a:cxnLst/>
            <a:rect r="r" b="b" t="t" l="l"/>
            <a:pathLst>
              <a:path h="7128356" w="13708378">
                <a:moveTo>
                  <a:pt x="0" y="0"/>
                </a:moveTo>
                <a:lnTo>
                  <a:pt x="13708378" y="0"/>
                </a:lnTo>
                <a:lnTo>
                  <a:pt x="13708378" y="7128357"/>
                </a:lnTo>
                <a:lnTo>
                  <a:pt x="0" y="712835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418384" y="161925"/>
            <a:ext cx="9451231" cy="1714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5599">
                <a:solidFill>
                  <a:srgbClr val="064663"/>
                </a:solidFill>
                <a:latin typeface="Roboto Bold"/>
              </a:rPr>
              <a:t>3.  Typy serverov a ich použitie                 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7291685" y="1809750"/>
            <a:ext cx="3704630" cy="6299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79"/>
              </a:lnSpc>
              <a:spcBef>
                <a:spcPct val="0"/>
              </a:spcBef>
            </a:pPr>
            <a:r>
              <a:rPr lang="en-US" sz="3699" spc="188">
                <a:solidFill>
                  <a:srgbClr val="064663"/>
                </a:solidFill>
                <a:latin typeface="Roboto Bold"/>
              </a:rPr>
              <a:t>Webové servery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5598795" y="8730139"/>
            <a:ext cx="2139315" cy="1056323"/>
            <a:chOff x="0" y="0"/>
            <a:chExt cx="2852420" cy="140843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50800" y="43180"/>
              <a:ext cx="2805430" cy="1337310"/>
            </a:xfrm>
            <a:custGeom>
              <a:avLst/>
              <a:gdLst/>
              <a:ahLst/>
              <a:cxnLst/>
              <a:rect r="r" b="b" t="t" l="l"/>
              <a:pathLst>
                <a:path h="1337310" w="2805430">
                  <a:moveTo>
                    <a:pt x="0" y="440690"/>
                  </a:moveTo>
                  <a:cubicBezTo>
                    <a:pt x="255270" y="21590"/>
                    <a:pt x="400050" y="15240"/>
                    <a:pt x="518160" y="7620"/>
                  </a:cubicBezTo>
                  <a:cubicBezTo>
                    <a:pt x="641350" y="0"/>
                    <a:pt x="762000" y="44450"/>
                    <a:pt x="895350" y="49530"/>
                  </a:cubicBezTo>
                  <a:cubicBezTo>
                    <a:pt x="1043940" y="55880"/>
                    <a:pt x="1210310" y="30480"/>
                    <a:pt x="1370330" y="33020"/>
                  </a:cubicBezTo>
                  <a:cubicBezTo>
                    <a:pt x="1534160" y="36830"/>
                    <a:pt x="1711960" y="62230"/>
                    <a:pt x="1868170" y="71120"/>
                  </a:cubicBezTo>
                  <a:cubicBezTo>
                    <a:pt x="2006600" y="78740"/>
                    <a:pt x="2127250" y="52070"/>
                    <a:pt x="2260600" y="86360"/>
                  </a:cubicBezTo>
                  <a:cubicBezTo>
                    <a:pt x="2414270" y="127000"/>
                    <a:pt x="2655570" y="201930"/>
                    <a:pt x="2734310" y="323850"/>
                  </a:cubicBezTo>
                  <a:cubicBezTo>
                    <a:pt x="2805430" y="435610"/>
                    <a:pt x="2797810" y="635000"/>
                    <a:pt x="2749550" y="768350"/>
                  </a:cubicBezTo>
                  <a:cubicBezTo>
                    <a:pt x="2698750" y="909320"/>
                    <a:pt x="2536190" y="1049020"/>
                    <a:pt x="2415540" y="1143000"/>
                  </a:cubicBezTo>
                  <a:cubicBezTo>
                    <a:pt x="2311400" y="1223010"/>
                    <a:pt x="2212340" y="1295400"/>
                    <a:pt x="2084070" y="1313180"/>
                  </a:cubicBezTo>
                  <a:cubicBezTo>
                    <a:pt x="1925320" y="1337310"/>
                    <a:pt x="1696720" y="1243330"/>
                    <a:pt x="1525270" y="1209040"/>
                  </a:cubicBezTo>
                  <a:cubicBezTo>
                    <a:pt x="1380490" y="1178560"/>
                    <a:pt x="1245870" y="1129030"/>
                    <a:pt x="1121410" y="1120140"/>
                  </a:cubicBezTo>
                  <a:cubicBezTo>
                    <a:pt x="1017270" y="1113790"/>
                    <a:pt x="842010" y="1141730"/>
                    <a:pt x="829310" y="1144270"/>
                  </a:cubicBezTo>
                  <a:cubicBezTo>
                    <a:pt x="828040" y="1144270"/>
                    <a:pt x="828040" y="1144270"/>
                    <a:pt x="828040" y="1144270"/>
                  </a:cubicBezTo>
                  <a:cubicBezTo>
                    <a:pt x="826770" y="1144270"/>
                    <a:pt x="826770" y="1144270"/>
                    <a:pt x="825500" y="1144270"/>
                  </a:cubicBezTo>
                  <a:cubicBezTo>
                    <a:pt x="819150" y="1144270"/>
                    <a:pt x="797560" y="1148080"/>
                    <a:pt x="783590" y="1148080"/>
                  </a:cubicBezTo>
                  <a:cubicBezTo>
                    <a:pt x="769620" y="1146810"/>
                    <a:pt x="754380" y="1143000"/>
                    <a:pt x="740410" y="1141730"/>
                  </a:cubicBezTo>
                  <a:cubicBezTo>
                    <a:pt x="725170" y="1140460"/>
                    <a:pt x="707390" y="1141730"/>
                    <a:pt x="695960" y="1140460"/>
                  </a:cubicBezTo>
                  <a:cubicBezTo>
                    <a:pt x="687070" y="1137920"/>
                    <a:pt x="681990" y="1134110"/>
                    <a:pt x="674370" y="1131570"/>
                  </a:cubicBezTo>
                  <a:cubicBezTo>
                    <a:pt x="666750" y="1130300"/>
                    <a:pt x="660400" y="1131570"/>
                    <a:pt x="652780" y="1129030"/>
                  </a:cubicBezTo>
                  <a:cubicBezTo>
                    <a:pt x="641350" y="1125220"/>
                    <a:pt x="626110" y="1115060"/>
                    <a:pt x="612140" y="1108710"/>
                  </a:cubicBezTo>
                  <a:cubicBezTo>
                    <a:pt x="599440" y="1102360"/>
                    <a:pt x="581660" y="1098550"/>
                    <a:pt x="571500" y="1093470"/>
                  </a:cubicBezTo>
                  <a:cubicBezTo>
                    <a:pt x="563880" y="1088390"/>
                    <a:pt x="560070" y="1083310"/>
                    <a:pt x="553720" y="1079500"/>
                  </a:cubicBezTo>
                  <a:cubicBezTo>
                    <a:pt x="547370" y="1074420"/>
                    <a:pt x="541020" y="1074420"/>
                    <a:pt x="533400" y="1069340"/>
                  </a:cubicBezTo>
                  <a:cubicBezTo>
                    <a:pt x="524510" y="1061720"/>
                    <a:pt x="513080" y="1047750"/>
                    <a:pt x="502920" y="1037590"/>
                  </a:cubicBezTo>
                  <a:cubicBezTo>
                    <a:pt x="491490" y="1027430"/>
                    <a:pt x="476250" y="1018540"/>
                    <a:pt x="468630" y="1009650"/>
                  </a:cubicBezTo>
                  <a:cubicBezTo>
                    <a:pt x="462280" y="1002030"/>
                    <a:pt x="461010" y="995680"/>
                    <a:pt x="455930" y="990600"/>
                  </a:cubicBezTo>
                  <a:cubicBezTo>
                    <a:pt x="452120" y="984250"/>
                    <a:pt x="445770" y="981710"/>
                    <a:pt x="440690" y="974090"/>
                  </a:cubicBezTo>
                  <a:cubicBezTo>
                    <a:pt x="434340" y="963930"/>
                    <a:pt x="427990" y="947420"/>
                    <a:pt x="421640" y="934720"/>
                  </a:cubicBezTo>
                  <a:cubicBezTo>
                    <a:pt x="414020" y="922020"/>
                    <a:pt x="414020" y="909320"/>
                    <a:pt x="398780" y="897890"/>
                  </a:cubicBezTo>
                  <a:cubicBezTo>
                    <a:pt x="355600" y="864870"/>
                    <a:pt x="166370" y="871220"/>
                    <a:pt x="100330" y="802640"/>
                  </a:cubicBezTo>
                  <a:cubicBezTo>
                    <a:pt x="27940" y="726440"/>
                    <a:pt x="0" y="440690"/>
                    <a:pt x="0" y="44069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7" id="7"/>
          <p:cNvGrpSpPr/>
          <p:nvPr/>
        </p:nvGrpSpPr>
        <p:grpSpPr>
          <a:xfrm rot="0">
            <a:off x="5598795" y="9207818"/>
            <a:ext cx="604838" cy="604838"/>
            <a:chOff x="0" y="0"/>
            <a:chExt cx="806450" cy="80645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48260" y="40640"/>
              <a:ext cx="697230" cy="717550"/>
            </a:xfrm>
            <a:custGeom>
              <a:avLst/>
              <a:gdLst/>
              <a:ahLst/>
              <a:cxnLst/>
              <a:rect r="r" b="b" t="t" l="l"/>
              <a:pathLst>
                <a:path h="717550" w="697230">
                  <a:moveTo>
                    <a:pt x="697230" y="254000"/>
                  </a:moveTo>
                  <a:cubicBezTo>
                    <a:pt x="697230" y="477520"/>
                    <a:pt x="671830" y="534670"/>
                    <a:pt x="637540" y="579120"/>
                  </a:cubicBezTo>
                  <a:cubicBezTo>
                    <a:pt x="604520" y="622300"/>
                    <a:pt x="553720" y="660400"/>
                    <a:pt x="504190" y="683260"/>
                  </a:cubicBezTo>
                  <a:cubicBezTo>
                    <a:pt x="453390" y="706120"/>
                    <a:pt x="391160" y="717550"/>
                    <a:pt x="336550" y="713740"/>
                  </a:cubicBezTo>
                  <a:cubicBezTo>
                    <a:pt x="281940" y="711200"/>
                    <a:pt x="220980" y="692150"/>
                    <a:pt x="173990" y="664210"/>
                  </a:cubicBezTo>
                  <a:cubicBezTo>
                    <a:pt x="127000" y="635000"/>
                    <a:pt x="82550" y="590550"/>
                    <a:pt x="53340" y="543560"/>
                  </a:cubicBezTo>
                  <a:cubicBezTo>
                    <a:pt x="25400" y="496570"/>
                    <a:pt x="6350" y="435610"/>
                    <a:pt x="2540" y="381000"/>
                  </a:cubicBezTo>
                  <a:cubicBezTo>
                    <a:pt x="0" y="326390"/>
                    <a:pt x="11430" y="264160"/>
                    <a:pt x="34290" y="213360"/>
                  </a:cubicBezTo>
                  <a:cubicBezTo>
                    <a:pt x="55880" y="162560"/>
                    <a:pt x="95250" y="113030"/>
                    <a:pt x="138430" y="78740"/>
                  </a:cubicBezTo>
                  <a:cubicBezTo>
                    <a:pt x="181610" y="45720"/>
                    <a:pt x="240030" y="19050"/>
                    <a:pt x="293370" y="10160"/>
                  </a:cubicBezTo>
                  <a:cubicBezTo>
                    <a:pt x="347980" y="0"/>
                    <a:pt x="411480" y="3810"/>
                    <a:pt x="463550" y="20320"/>
                  </a:cubicBezTo>
                  <a:cubicBezTo>
                    <a:pt x="516890" y="36830"/>
                    <a:pt x="609600" y="107950"/>
                    <a:pt x="609600" y="10795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  <p:sp>
        <p:nvSpPr>
          <p:cNvPr name="TextBox 9" id="9"/>
          <p:cNvSpPr txBox="true"/>
          <p:nvPr/>
        </p:nvSpPr>
        <p:spPr>
          <a:xfrm rot="0">
            <a:off x="5800308" y="8590596"/>
            <a:ext cx="1736288" cy="10248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559"/>
              </a:lnSpc>
              <a:spcBef>
                <a:spcPct val="0"/>
              </a:spcBef>
            </a:pPr>
            <a:r>
              <a:rPr lang="en-US" sz="5399">
                <a:solidFill>
                  <a:srgbClr val="0F0F0F"/>
                </a:solidFill>
                <a:latin typeface="Times New Roman Bold"/>
              </a:rPr>
              <a:t>Client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-1338850" y="8078372"/>
            <a:ext cx="3980134" cy="4114800"/>
          </a:xfrm>
          <a:custGeom>
            <a:avLst/>
            <a:gdLst/>
            <a:ahLst/>
            <a:cxnLst/>
            <a:rect r="r" b="b" t="t" l="l"/>
            <a:pathLst>
              <a:path h="4114800" w="3980134">
                <a:moveTo>
                  <a:pt x="0" y="0"/>
                </a:moveTo>
                <a:lnTo>
                  <a:pt x="3980134" y="0"/>
                </a:lnTo>
                <a:lnTo>
                  <a:pt x="398013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med">
    <p:fade/>
  </p:transition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66276" y="1415398"/>
            <a:ext cx="15584839" cy="7792419"/>
          </a:xfrm>
          <a:custGeom>
            <a:avLst/>
            <a:gdLst/>
            <a:ahLst/>
            <a:cxnLst/>
            <a:rect r="r" b="b" t="t" l="l"/>
            <a:pathLst>
              <a:path h="7792419" w="15584839">
                <a:moveTo>
                  <a:pt x="0" y="0"/>
                </a:moveTo>
                <a:lnTo>
                  <a:pt x="15584839" y="0"/>
                </a:lnTo>
                <a:lnTo>
                  <a:pt x="15584839" y="7792420"/>
                </a:lnTo>
                <a:lnTo>
                  <a:pt x="0" y="77924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3" id="3"/>
          <p:cNvGrpSpPr/>
          <p:nvPr/>
        </p:nvGrpSpPr>
        <p:grpSpPr>
          <a:xfrm rot="0">
            <a:off x="5663565" y="8998268"/>
            <a:ext cx="2139315" cy="1056323"/>
            <a:chOff x="0" y="0"/>
            <a:chExt cx="2852420" cy="140843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50800" y="43180"/>
              <a:ext cx="2805430" cy="1337310"/>
            </a:xfrm>
            <a:custGeom>
              <a:avLst/>
              <a:gdLst/>
              <a:ahLst/>
              <a:cxnLst/>
              <a:rect r="r" b="b" t="t" l="l"/>
              <a:pathLst>
                <a:path h="1337310" w="2805430">
                  <a:moveTo>
                    <a:pt x="0" y="440690"/>
                  </a:moveTo>
                  <a:cubicBezTo>
                    <a:pt x="255270" y="21590"/>
                    <a:pt x="400050" y="15240"/>
                    <a:pt x="518160" y="7620"/>
                  </a:cubicBezTo>
                  <a:cubicBezTo>
                    <a:pt x="641350" y="0"/>
                    <a:pt x="762000" y="44450"/>
                    <a:pt x="895350" y="49530"/>
                  </a:cubicBezTo>
                  <a:cubicBezTo>
                    <a:pt x="1043940" y="55880"/>
                    <a:pt x="1210310" y="30480"/>
                    <a:pt x="1370330" y="33020"/>
                  </a:cubicBezTo>
                  <a:cubicBezTo>
                    <a:pt x="1534160" y="36830"/>
                    <a:pt x="1711960" y="62230"/>
                    <a:pt x="1868170" y="71120"/>
                  </a:cubicBezTo>
                  <a:cubicBezTo>
                    <a:pt x="2006600" y="78740"/>
                    <a:pt x="2127250" y="52070"/>
                    <a:pt x="2260600" y="86360"/>
                  </a:cubicBezTo>
                  <a:cubicBezTo>
                    <a:pt x="2414270" y="127000"/>
                    <a:pt x="2655570" y="201930"/>
                    <a:pt x="2734310" y="323850"/>
                  </a:cubicBezTo>
                  <a:cubicBezTo>
                    <a:pt x="2805430" y="435610"/>
                    <a:pt x="2797810" y="635000"/>
                    <a:pt x="2749550" y="768350"/>
                  </a:cubicBezTo>
                  <a:cubicBezTo>
                    <a:pt x="2698750" y="909320"/>
                    <a:pt x="2536190" y="1049020"/>
                    <a:pt x="2415540" y="1143000"/>
                  </a:cubicBezTo>
                  <a:cubicBezTo>
                    <a:pt x="2311400" y="1223010"/>
                    <a:pt x="2212340" y="1295400"/>
                    <a:pt x="2084070" y="1313180"/>
                  </a:cubicBezTo>
                  <a:cubicBezTo>
                    <a:pt x="1925320" y="1337310"/>
                    <a:pt x="1696720" y="1243330"/>
                    <a:pt x="1525270" y="1209040"/>
                  </a:cubicBezTo>
                  <a:cubicBezTo>
                    <a:pt x="1380490" y="1178560"/>
                    <a:pt x="1245870" y="1129030"/>
                    <a:pt x="1121410" y="1120140"/>
                  </a:cubicBezTo>
                  <a:cubicBezTo>
                    <a:pt x="1017270" y="1113790"/>
                    <a:pt x="842010" y="1141730"/>
                    <a:pt x="829310" y="1144270"/>
                  </a:cubicBezTo>
                  <a:cubicBezTo>
                    <a:pt x="828040" y="1144270"/>
                    <a:pt x="828040" y="1144270"/>
                    <a:pt x="828040" y="1144270"/>
                  </a:cubicBezTo>
                  <a:cubicBezTo>
                    <a:pt x="826770" y="1144270"/>
                    <a:pt x="826770" y="1144270"/>
                    <a:pt x="825500" y="1144270"/>
                  </a:cubicBezTo>
                  <a:cubicBezTo>
                    <a:pt x="819150" y="1144270"/>
                    <a:pt x="797560" y="1148080"/>
                    <a:pt x="783590" y="1148080"/>
                  </a:cubicBezTo>
                  <a:cubicBezTo>
                    <a:pt x="769620" y="1146810"/>
                    <a:pt x="754380" y="1143000"/>
                    <a:pt x="740410" y="1141730"/>
                  </a:cubicBezTo>
                  <a:cubicBezTo>
                    <a:pt x="725170" y="1140460"/>
                    <a:pt x="707390" y="1141730"/>
                    <a:pt x="695960" y="1140460"/>
                  </a:cubicBezTo>
                  <a:cubicBezTo>
                    <a:pt x="687070" y="1137920"/>
                    <a:pt x="681990" y="1134110"/>
                    <a:pt x="674370" y="1131570"/>
                  </a:cubicBezTo>
                  <a:cubicBezTo>
                    <a:pt x="666750" y="1130300"/>
                    <a:pt x="660400" y="1131570"/>
                    <a:pt x="652780" y="1129030"/>
                  </a:cubicBezTo>
                  <a:cubicBezTo>
                    <a:pt x="641350" y="1125220"/>
                    <a:pt x="626110" y="1115060"/>
                    <a:pt x="612140" y="1108710"/>
                  </a:cubicBezTo>
                  <a:cubicBezTo>
                    <a:pt x="599440" y="1102360"/>
                    <a:pt x="581660" y="1098550"/>
                    <a:pt x="571500" y="1093470"/>
                  </a:cubicBezTo>
                  <a:cubicBezTo>
                    <a:pt x="563880" y="1088390"/>
                    <a:pt x="560070" y="1083310"/>
                    <a:pt x="553720" y="1079500"/>
                  </a:cubicBezTo>
                  <a:cubicBezTo>
                    <a:pt x="547370" y="1074420"/>
                    <a:pt x="541020" y="1074420"/>
                    <a:pt x="533400" y="1069340"/>
                  </a:cubicBezTo>
                  <a:cubicBezTo>
                    <a:pt x="524510" y="1061720"/>
                    <a:pt x="513080" y="1047750"/>
                    <a:pt x="502920" y="1037590"/>
                  </a:cubicBezTo>
                  <a:cubicBezTo>
                    <a:pt x="491490" y="1027430"/>
                    <a:pt x="476250" y="1018540"/>
                    <a:pt x="468630" y="1009650"/>
                  </a:cubicBezTo>
                  <a:cubicBezTo>
                    <a:pt x="462280" y="1002030"/>
                    <a:pt x="461010" y="995680"/>
                    <a:pt x="455930" y="990600"/>
                  </a:cubicBezTo>
                  <a:cubicBezTo>
                    <a:pt x="452120" y="984250"/>
                    <a:pt x="445770" y="981710"/>
                    <a:pt x="440690" y="974090"/>
                  </a:cubicBezTo>
                  <a:cubicBezTo>
                    <a:pt x="434340" y="963930"/>
                    <a:pt x="427990" y="947420"/>
                    <a:pt x="421640" y="934720"/>
                  </a:cubicBezTo>
                  <a:cubicBezTo>
                    <a:pt x="414020" y="922020"/>
                    <a:pt x="414020" y="909320"/>
                    <a:pt x="398780" y="897890"/>
                  </a:cubicBezTo>
                  <a:cubicBezTo>
                    <a:pt x="355600" y="864870"/>
                    <a:pt x="166370" y="871220"/>
                    <a:pt x="100330" y="802640"/>
                  </a:cubicBezTo>
                  <a:cubicBezTo>
                    <a:pt x="27940" y="726440"/>
                    <a:pt x="0" y="440690"/>
                    <a:pt x="0" y="44069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5" id="5"/>
          <p:cNvGrpSpPr/>
          <p:nvPr/>
        </p:nvGrpSpPr>
        <p:grpSpPr>
          <a:xfrm rot="0">
            <a:off x="5598795" y="9207818"/>
            <a:ext cx="604838" cy="604838"/>
            <a:chOff x="0" y="0"/>
            <a:chExt cx="806450" cy="80645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48260" y="40640"/>
              <a:ext cx="697230" cy="717550"/>
            </a:xfrm>
            <a:custGeom>
              <a:avLst/>
              <a:gdLst/>
              <a:ahLst/>
              <a:cxnLst/>
              <a:rect r="r" b="b" t="t" l="l"/>
              <a:pathLst>
                <a:path h="717550" w="697230">
                  <a:moveTo>
                    <a:pt x="697230" y="254000"/>
                  </a:moveTo>
                  <a:cubicBezTo>
                    <a:pt x="697230" y="477520"/>
                    <a:pt x="671830" y="534670"/>
                    <a:pt x="637540" y="579120"/>
                  </a:cubicBezTo>
                  <a:cubicBezTo>
                    <a:pt x="604520" y="622300"/>
                    <a:pt x="553720" y="660400"/>
                    <a:pt x="504190" y="683260"/>
                  </a:cubicBezTo>
                  <a:cubicBezTo>
                    <a:pt x="453390" y="706120"/>
                    <a:pt x="391160" y="717550"/>
                    <a:pt x="336550" y="713740"/>
                  </a:cubicBezTo>
                  <a:cubicBezTo>
                    <a:pt x="281940" y="711200"/>
                    <a:pt x="220980" y="692150"/>
                    <a:pt x="173990" y="664210"/>
                  </a:cubicBezTo>
                  <a:cubicBezTo>
                    <a:pt x="127000" y="635000"/>
                    <a:pt x="82550" y="590550"/>
                    <a:pt x="53340" y="543560"/>
                  </a:cubicBezTo>
                  <a:cubicBezTo>
                    <a:pt x="25400" y="496570"/>
                    <a:pt x="6350" y="435610"/>
                    <a:pt x="2540" y="381000"/>
                  </a:cubicBezTo>
                  <a:cubicBezTo>
                    <a:pt x="0" y="326390"/>
                    <a:pt x="11430" y="264160"/>
                    <a:pt x="34290" y="213360"/>
                  </a:cubicBezTo>
                  <a:cubicBezTo>
                    <a:pt x="55880" y="162560"/>
                    <a:pt x="95250" y="113030"/>
                    <a:pt x="138430" y="78740"/>
                  </a:cubicBezTo>
                  <a:cubicBezTo>
                    <a:pt x="181610" y="45720"/>
                    <a:pt x="240030" y="19050"/>
                    <a:pt x="293370" y="10160"/>
                  </a:cubicBezTo>
                  <a:cubicBezTo>
                    <a:pt x="347980" y="0"/>
                    <a:pt x="411480" y="3810"/>
                    <a:pt x="463550" y="20320"/>
                  </a:cubicBezTo>
                  <a:cubicBezTo>
                    <a:pt x="516890" y="36830"/>
                    <a:pt x="609600" y="107950"/>
                    <a:pt x="609600" y="10795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  <p:sp>
        <p:nvSpPr>
          <p:cNvPr name="TextBox 7" id="7"/>
          <p:cNvSpPr txBox="true"/>
          <p:nvPr/>
        </p:nvSpPr>
        <p:spPr>
          <a:xfrm rot="0">
            <a:off x="4418384" y="161925"/>
            <a:ext cx="9451231" cy="1714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5599">
                <a:solidFill>
                  <a:srgbClr val="064663"/>
                </a:solidFill>
                <a:latin typeface="Roboto Bold"/>
              </a:rPr>
              <a:t>3.  Typy serverov a ich použitie                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105769" y="1809750"/>
            <a:ext cx="4076462" cy="6299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79"/>
              </a:lnSpc>
              <a:spcBef>
                <a:spcPct val="0"/>
              </a:spcBef>
            </a:pPr>
            <a:r>
              <a:rPr lang="en-US" sz="3699" spc="188">
                <a:solidFill>
                  <a:srgbClr val="064663"/>
                </a:solidFill>
                <a:latin typeface="Roboto Bold"/>
              </a:rPr>
              <a:t>Súborové servery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566276" y="2363471"/>
            <a:ext cx="15155448" cy="1790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spc="173">
                <a:solidFill>
                  <a:srgbClr val="064663"/>
                </a:solidFill>
                <a:latin typeface="Roboto"/>
              </a:rPr>
              <a:t> Ich hlavnou úlohou je poskytovať 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centralizované úložisko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 pre 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súbory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 a umožňovať ich 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zdieľanie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 medzi 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viacerými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 používateľmi.</a:t>
            </a:r>
          </a:p>
          <a:p>
            <a:pPr algn="ctr">
              <a:lnSpc>
                <a:spcPts val="4759"/>
              </a:lnSpc>
              <a:spcBef>
                <a:spcPct val="0"/>
              </a:spcBef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1912486" y="5617527"/>
            <a:ext cx="14463028" cy="35902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759"/>
              </a:lnSpc>
              <a:spcBef>
                <a:spcPct val="0"/>
              </a:spcBef>
            </a:pPr>
            <a:r>
              <a:rPr lang="en-US" sz="3399" spc="173">
                <a:solidFill>
                  <a:srgbClr val="064663"/>
                </a:solidFill>
                <a:latin typeface="Roboto"/>
              </a:rPr>
              <a:t>Súborové servery 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nevykonávajú žiadne zmeny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 v existujúcich súboroch. Je to preto, že ukladajú údaje ako 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hromadu binárnych údajov a súborov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. Takže nevykonávajú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 žiadne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 ďalšie 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filtrovanie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 alebo 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spracovanie údajov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. 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Jediný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 spôsob, ako pracovať so súborovými servermi, je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 vytvoriť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 súborový systém, ktorý je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 prístupný klientom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.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6004192" y="-1297445"/>
            <a:ext cx="3980134" cy="4114800"/>
          </a:xfrm>
          <a:custGeom>
            <a:avLst/>
            <a:gdLst/>
            <a:ahLst/>
            <a:cxnLst/>
            <a:rect r="r" b="b" t="t" l="l"/>
            <a:pathLst>
              <a:path h="4114800" w="3980134">
                <a:moveTo>
                  <a:pt x="0" y="0"/>
                </a:moveTo>
                <a:lnTo>
                  <a:pt x="3980133" y="0"/>
                </a:lnTo>
                <a:lnTo>
                  <a:pt x="398013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66276" y="1415398"/>
            <a:ext cx="15584839" cy="7792419"/>
          </a:xfrm>
          <a:custGeom>
            <a:avLst/>
            <a:gdLst/>
            <a:ahLst/>
            <a:cxnLst/>
            <a:rect r="r" b="b" t="t" l="l"/>
            <a:pathLst>
              <a:path h="7792419" w="15584839">
                <a:moveTo>
                  <a:pt x="0" y="0"/>
                </a:moveTo>
                <a:lnTo>
                  <a:pt x="15584839" y="0"/>
                </a:lnTo>
                <a:lnTo>
                  <a:pt x="15584839" y="7792420"/>
                </a:lnTo>
                <a:lnTo>
                  <a:pt x="0" y="77924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663565" y="8998268"/>
            <a:ext cx="2139315" cy="1056323"/>
            <a:chOff x="0" y="0"/>
            <a:chExt cx="2852420" cy="140843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50800" y="43180"/>
              <a:ext cx="2805430" cy="1337310"/>
            </a:xfrm>
            <a:custGeom>
              <a:avLst/>
              <a:gdLst/>
              <a:ahLst/>
              <a:cxnLst/>
              <a:rect r="r" b="b" t="t" l="l"/>
              <a:pathLst>
                <a:path h="1337310" w="2805430">
                  <a:moveTo>
                    <a:pt x="0" y="440690"/>
                  </a:moveTo>
                  <a:cubicBezTo>
                    <a:pt x="255270" y="21590"/>
                    <a:pt x="400050" y="15240"/>
                    <a:pt x="518160" y="7620"/>
                  </a:cubicBezTo>
                  <a:cubicBezTo>
                    <a:pt x="641350" y="0"/>
                    <a:pt x="762000" y="44450"/>
                    <a:pt x="895350" y="49530"/>
                  </a:cubicBezTo>
                  <a:cubicBezTo>
                    <a:pt x="1043940" y="55880"/>
                    <a:pt x="1210310" y="30480"/>
                    <a:pt x="1370330" y="33020"/>
                  </a:cubicBezTo>
                  <a:cubicBezTo>
                    <a:pt x="1534160" y="36830"/>
                    <a:pt x="1711960" y="62230"/>
                    <a:pt x="1868170" y="71120"/>
                  </a:cubicBezTo>
                  <a:cubicBezTo>
                    <a:pt x="2006600" y="78740"/>
                    <a:pt x="2127250" y="52070"/>
                    <a:pt x="2260600" y="86360"/>
                  </a:cubicBezTo>
                  <a:cubicBezTo>
                    <a:pt x="2414270" y="127000"/>
                    <a:pt x="2655570" y="201930"/>
                    <a:pt x="2734310" y="323850"/>
                  </a:cubicBezTo>
                  <a:cubicBezTo>
                    <a:pt x="2805430" y="435610"/>
                    <a:pt x="2797810" y="635000"/>
                    <a:pt x="2749550" y="768350"/>
                  </a:cubicBezTo>
                  <a:cubicBezTo>
                    <a:pt x="2698750" y="909320"/>
                    <a:pt x="2536190" y="1049020"/>
                    <a:pt x="2415540" y="1143000"/>
                  </a:cubicBezTo>
                  <a:cubicBezTo>
                    <a:pt x="2311400" y="1223010"/>
                    <a:pt x="2212340" y="1295400"/>
                    <a:pt x="2084070" y="1313180"/>
                  </a:cubicBezTo>
                  <a:cubicBezTo>
                    <a:pt x="1925320" y="1337310"/>
                    <a:pt x="1696720" y="1243330"/>
                    <a:pt x="1525270" y="1209040"/>
                  </a:cubicBezTo>
                  <a:cubicBezTo>
                    <a:pt x="1380490" y="1178560"/>
                    <a:pt x="1245870" y="1129030"/>
                    <a:pt x="1121410" y="1120140"/>
                  </a:cubicBezTo>
                  <a:cubicBezTo>
                    <a:pt x="1017270" y="1113790"/>
                    <a:pt x="842010" y="1141730"/>
                    <a:pt x="829310" y="1144270"/>
                  </a:cubicBezTo>
                  <a:cubicBezTo>
                    <a:pt x="828040" y="1144270"/>
                    <a:pt x="828040" y="1144270"/>
                    <a:pt x="828040" y="1144270"/>
                  </a:cubicBezTo>
                  <a:cubicBezTo>
                    <a:pt x="826770" y="1144270"/>
                    <a:pt x="826770" y="1144270"/>
                    <a:pt x="825500" y="1144270"/>
                  </a:cubicBezTo>
                  <a:cubicBezTo>
                    <a:pt x="819150" y="1144270"/>
                    <a:pt x="797560" y="1148080"/>
                    <a:pt x="783590" y="1148080"/>
                  </a:cubicBezTo>
                  <a:cubicBezTo>
                    <a:pt x="769620" y="1146810"/>
                    <a:pt x="754380" y="1143000"/>
                    <a:pt x="740410" y="1141730"/>
                  </a:cubicBezTo>
                  <a:cubicBezTo>
                    <a:pt x="725170" y="1140460"/>
                    <a:pt x="707390" y="1141730"/>
                    <a:pt x="695960" y="1140460"/>
                  </a:cubicBezTo>
                  <a:cubicBezTo>
                    <a:pt x="687070" y="1137920"/>
                    <a:pt x="681990" y="1134110"/>
                    <a:pt x="674370" y="1131570"/>
                  </a:cubicBezTo>
                  <a:cubicBezTo>
                    <a:pt x="666750" y="1130300"/>
                    <a:pt x="660400" y="1131570"/>
                    <a:pt x="652780" y="1129030"/>
                  </a:cubicBezTo>
                  <a:cubicBezTo>
                    <a:pt x="641350" y="1125220"/>
                    <a:pt x="626110" y="1115060"/>
                    <a:pt x="612140" y="1108710"/>
                  </a:cubicBezTo>
                  <a:cubicBezTo>
                    <a:pt x="599440" y="1102360"/>
                    <a:pt x="581660" y="1098550"/>
                    <a:pt x="571500" y="1093470"/>
                  </a:cubicBezTo>
                  <a:cubicBezTo>
                    <a:pt x="563880" y="1088390"/>
                    <a:pt x="560070" y="1083310"/>
                    <a:pt x="553720" y="1079500"/>
                  </a:cubicBezTo>
                  <a:cubicBezTo>
                    <a:pt x="547370" y="1074420"/>
                    <a:pt x="541020" y="1074420"/>
                    <a:pt x="533400" y="1069340"/>
                  </a:cubicBezTo>
                  <a:cubicBezTo>
                    <a:pt x="524510" y="1061720"/>
                    <a:pt x="513080" y="1047750"/>
                    <a:pt x="502920" y="1037590"/>
                  </a:cubicBezTo>
                  <a:cubicBezTo>
                    <a:pt x="491490" y="1027430"/>
                    <a:pt x="476250" y="1018540"/>
                    <a:pt x="468630" y="1009650"/>
                  </a:cubicBezTo>
                  <a:cubicBezTo>
                    <a:pt x="462280" y="1002030"/>
                    <a:pt x="461010" y="995680"/>
                    <a:pt x="455930" y="990600"/>
                  </a:cubicBezTo>
                  <a:cubicBezTo>
                    <a:pt x="452120" y="984250"/>
                    <a:pt x="445770" y="981710"/>
                    <a:pt x="440690" y="974090"/>
                  </a:cubicBezTo>
                  <a:cubicBezTo>
                    <a:pt x="434340" y="963930"/>
                    <a:pt x="427990" y="947420"/>
                    <a:pt x="421640" y="934720"/>
                  </a:cubicBezTo>
                  <a:cubicBezTo>
                    <a:pt x="414020" y="922020"/>
                    <a:pt x="414020" y="909320"/>
                    <a:pt x="398780" y="897890"/>
                  </a:cubicBezTo>
                  <a:cubicBezTo>
                    <a:pt x="355600" y="864870"/>
                    <a:pt x="166370" y="871220"/>
                    <a:pt x="100330" y="802640"/>
                  </a:cubicBezTo>
                  <a:cubicBezTo>
                    <a:pt x="27940" y="726440"/>
                    <a:pt x="0" y="440690"/>
                    <a:pt x="0" y="44069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5" id="5"/>
          <p:cNvGrpSpPr/>
          <p:nvPr/>
        </p:nvGrpSpPr>
        <p:grpSpPr>
          <a:xfrm rot="0">
            <a:off x="5598795" y="9207818"/>
            <a:ext cx="604838" cy="604838"/>
            <a:chOff x="0" y="0"/>
            <a:chExt cx="806450" cy="80645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48260" y="40640"/>
              <a:ext cx="697230" cy="717550"/>
            </a:xfrm>
            <a:custGeom>
              <a:avLst/>
              <a:gdLst/>
              <a:ahLst/>
              <a:cxnLst/>
              <a:rect r="r" b="b" t="t" l="l"/>
              <a:pathLst>
                <a:path h="717550" w="697230">
                  <a:moveTo>
                    <a:pt x="697230" y="254000"/>
                  </a:moveTo>
                  <a:cubicBezTo>
                    <a:pt x="697230" y="477520"/>
                    <a:pt x="671830" y="534670"/>
                    <a:pt x="637540" y="579120"/>
                  </a:cubicBezTo>
                  <a:cubicBezTo>
                    <a:pt x="604520" y="622300"/>
                    <a:pt x="553720" y="660400"/>
                    <a:pt x="504190" y="683260"/>
                  </a:cubicBezTo>
                  <a:cubicBezTo>
                    <a:pt x="453390" y="706120"/>
                    <a:pt x="391160" y="717550"/>
                    <a:pt x="336550" y="713740"/>
                  </a:cubicBezTo>
                  <a:cubicBezTo>
                    <a:pt x="281940" y="711200"/>
                    <a:pt x="220980" y="692150"/>
                    <a:pt x="173990" y="664210"/>
                  </a:cubicBezTo>
                  <a:cubicBezTo>
                    <a:pt x="127000" y="635000"/>
                    <a:pt x="82550" y="590550"/>
                    <a:pt x="53340" y="543560"/>
                  </a:cubicBezTo>
                  <a:cubicBezTo>
                    <a:pt x="25400" y="496570"/>
                    <a:pt x="6350" y="435610"/>
                    <a:pt x="2540" y="381000"/>
                  </a:cubicBezTo>
                  <a:cubicBezTo>
                    <a:pt x="0" y="326390"/>
                    <a:pt x="11430" y="264160"/>
                    <a:pt x="34290" y="213360"/>
                  </a:cubicBezTo>
                  <a:cubicBezTo>
                    <a:pt x="55880" y="162560"/>
                    <a:pt x="95250" y="113030"/>
                    <a:pt x="138430" y="78740"/>
                  </a:cubicBezTo>
                  <a:cubicBezTo>
                    <a:pt x="181610" y="45720"/>
                    <a:pt x="240030" y="19050"/>
                    <a:pt x="293370" y="10160"/>
                  </a:cubicBezTo>
                  <a:cubicBezTo>
                    <a:pt x="347980" y="0"/>
                    <a:pt x="411480" y="3810"/>
                    <a:pt x="463550" y="20320"/>
                  </a:cubicBezTo>
                  <a:cubicBezTo>
                    <a:pt x="516890" y="36830"/>
                    <a:pt x="609600" y="107950"/>
                    <a:pt x="609600" y="10795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  <p:sp>
        <p:nvSpPr>
          <p:cNvPr name="TextBox 7" id="7"/>
          <p:cNvSpPr txBox="true"/>
          <p:nvPr/>
        </p:nvSpPr>
        <p:spPr>
          <a:xfrm rot="0">
            <a:off x="4418384" y="161925"/>
            <a:ext cx="9451231" cy="1714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5599">
                <a:solidFill>
                  <a:srgbClr val="064663"/>
                </a:solidFill>
                <a:latin typeface="Roboto Bold"/>
              </a:rPr>
              <a:t>3.  Typy serverov a ich použitie                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105769" y="1809750"/>
            <a:ext cx="4076462" cy="6299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79"/>
              </a:lnSpc>
              <a:spcBef>
                <a:spcPct val="0"/>
              </a:spcBef>
            </a:pPr>
            <a:r>
              <a:rPr lang="en-US" sz="3699" spc="188">
                <a:solidFill>
                  <a:srgbClr val="064663"/>
                </a:solidFill>
                <a:latin typeface="Roboto Bold"/>
              </a:rPr>
              <a:t>Súborové servery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-1196304" y="7997190"/>
            <a:ext cx="3980134" cy="4114800"/>
          </a:xfrm>
          <a:custGeom>
            <a:avLst/>
            <a:gdLst/>
            <a:ahLst/>
            <a:cxnLst/>
            <a:rect r="r" b="b" t="t" l="l"/>
            <a:pathLst>
              <a:path h="4114800" w="3980134">
                <a:moveTo>
                  <a:pt x="0" y="0"/>
                </a:moveTo>
                <a:lnTo>
                  <a:pt x="3980134" y="0"/>
                </a:lnTo>
                <a:lnTo>
                  <a:pt x="398013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med">
    <p:fade/>
  </p:transition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663565" y="8998268"/>
            <a:ext cx="2139315" cy="1056323"/>
            <a:chOff x="0" y="0"/>
            <a:chExt cx="2852420" cy="140843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50800" y="43180"/>
              <a:ext cx="2805430" cy="1337310"/>
            </a:xfrm>
            <a:custGeom>
              <a:avLst/>
              <a:gdLst/>
              <a:ahLst/>
              <a:cxnLst/>
              <a:rect r="r" b="b" t="t" l="l"/>
              <a:pathLst>
                <a:path h="1337310" w="2805430">
                  <a:moveTo>
                    <a:pt x="0" y="440690"/>
                  </a:moveTo>
                  <a:cubicBezTo>
                    <a:pt x="255270" y="21590"/>
                    <a:pt x="400050" y="15240"/>
                    <a:pt x="518160" y="7620"/>
                  </a:cubicBezTo>
                  <a:cubicBezTo>
                    <a:pt x="641350" y="0"/>
                    <a:pt x="762000" y="44450"/>
                    <a:pt x="895350" y="49530"/>
                  </a:cubicBezTo>
                  <a:cubicBezTo>
                    <a:pt x="1043940" y="55880"/>
                    <a:pt x="1210310" y="30480"/>
                    <a:pt x="1370330" y="33020"/>
                  </a:cubicBezTo>
                  <a:cubicBezTo>
                    <a:pt x="1534160" y="36830"/>
                    <a:pt x="1711960" y="62230"/>
                    <a:pt x="1868170" y="71120"/>
                  </a:cubicBezTo>
                  <a:cubicBezTo>
                    <a:pt x="2006600" y="78740"/>
                    <a:pt x="2127250" y="52070"/>
                    <a:pt x="2260600" y="86360"/>
                  </a:cubicBezTo>
                  <a:cubicBezTo>
                    <a:pt x="2414270" y="127000"/>
                    <a:pt x="2655570" y="201930"/>
                    <a:pt x="2734310" y="323850"/>
                  </a:cubicBezTo>
                  <a:cubicBezTo>
                    <a:pt x="2805430" y="435610"/>
                    <a:pt x="2797810" y="635000"/>
                    <a:pt x="2749550" y="768350"/>
                  </a:cubicBezTo>
                  <a:cubicBezTo>
                    <a:pt x="2698750" y="909320"/>
                    <a:pt x="2536190" y="1049020"/>
                    <a:pt x="2415540" y="1143000"/>
                  </a:cubicBezTo>
                  <a:cubicBezTo>
                    <a:pt x="2311400" y="1223010"/>
                    <a:pt x="2212340" y="1295400"/>
                    <a:pt x="2084070" y="1313180"/>
                  </a:cubicBezTo>
                  <a:cubicBezTo>
                    <a:pt x="1925320" y="1337310"/>
                    <a:pt x="1696720" y="1243330"/>
                    <a:pt x="1525270" y="1209040"/>
                  </a:cubicBezTo>
                  <a:cubicBezTo>
                    <a:pt x="1380490" y="1178560"/>
                    <a:pt x="1245870" y="1129030"/>
                    <a:pt x="1121410" y="1120140"/>
                  </a:cubicBezTo>
                  <a:cubicBezTo>
                    <a:pt x="1017270" y="1113790"/>
                    <a:pt x="842010" y="1141730"/>
                    <a:pt x="829310" y="1144270"/>
                  </a:cubicBezTo>
                  <a:cubicBezTo>
                    <a:pt x="828040" y="1144270"/>
                    <a:pt x="828040" y="1144270"/>
                    <a:pt x="828040" y="1144270"/>
                  </a:cubicBezTo>
                  <a:cubicBezTo>
                    <a:pt x="826770" y="1144270"/>
                    <a:pt x="826770" y="1144270"/>
                    <a:pt x="825500" y="1144270"/>
                  </a:cubicBezTo>
                  <a:cubicBezTo>
                    <a:pt x="819150" y="1144270"/>
                    <a:pt x="797560" y="1148080"/>
                    <a:pt x="783590" y="1148080"/>
                  </a:cubicBezTo>
                  <a:cubicBezTo>
                    <a:pt x="769620" y="1146810"/>
                    <a:pt x="754380" y="1143000"/>
                    <a:pt x="740410" y="1141730"/>
                  </a:cubicBezTo>
                  <a:cubicBezTo>
                    <a:pt x="725170" y="1140460"/>
                    <a:pt x="707390" y="1141730"/>
                    <a:pt x="695960" y="1140460"/>
                  </a:cubicBezTo>
                  <a:cubicBezTo>
                    <a:pt x="687070" y="1137920"/>
                    <a:pt x="681990" y="1134110"/>
                    <a:pt x="674370" y="1131570"/>
                  </a:cubicBezTo>
                  <a:cubicBezTo>
                    <a:pt x="666750" y="1130300"/>
                    <a:pt x="660400" y="1131570"/>
                    <a:pt x="652780" y="1129030"/>
                  </a:cubicBezTo>
                  <a:cubicBezTo>
                    <a:pt x="641350" y="1125220"/>
                    <a:pt x="626110" y="1115060"/>
                    <a:pt x="612140" y="1108710"/>
                  </a:cubicBezTo>
                  <a:cubicBezTo>
                    <a:pt x="599440" y="1102360"/>
                    <a:pt x="581660" y="1098550"/>
                    <a:pt x="571500" y="1093470"/>
                  </a:cubicBezTo>
                  <a:cubicBezTo>
                    <a:pt x="563880" y="1088390"/>
                    <a:pt x="560070" y="1083310"/>
                    <a:pt x="553720" y="1079500"/>
                  </a:cubicBezTo>
                  <a:cubicBezTo>
                    <a:pt x="547370" y="1074420"/>
                    <a:pt x="541020" y="1074420"/>
                    <a:pt x="533400" y="1069340"/>
                  </a:cubicBezTo>
                  <a:cubicBezTo>
                    <a:pt x="524510" y="1061720"/>
                    <a:pt x="513080" y="1047750"/>
                    <a:pt x="502920" y="1037590"/>
                  </a:cubicBezTo>
                  <a:cubicBezTo>
                    <a:pt x="491490" y="1027430"/>
                    <a:pt x="476250" y="1018540"/>
                    <a:pt x="468630" y="1009650"/>
                  </a:cubicBezTo>
                  <a:cubicBezTo>
                    <a:pt x="462280" y="1002030"/>
                    <a:pt x="461010" y="995680"/>
                    <a:pt x="455930" y="990600"/>
                  </a:cubicBezTo>
                  <a:cubicBezTo>
                    <a:pt x="452120" y="984250"/>
                    <a:pt x="445770" y="981710"/>
                    <a:pt x="440690" y="974090"/>
                  </a:cubicBezTo>
                  <a:cubicBezTo>
                    <a:pt x="434340" y="963930"/>
                    <a:pt x="427990" y="947420"/>
                    <a:pt x="421640" y="934720"/>
                  </a:cubicBezTo>
                  <a:cubicBezTo>
                    <a:pt x="414020" y="922020"/>
                    <a:pt x="414020" y="909320"/>
                    <a:pt x="398780" y="897890"/>
                  </a:cubicBezTo>
                  <a:cubicBezTo>
                    <a:pt x="355600" y="864870"/>
                    <a:pt x="166370" y="871220"/>
                    <a:pt x="100330" y="802640"/>
                  </a:cubicBezTo>
                  <a:cubicBezTo>
                    <a:pt x="27940" y="726440"/>
                    <a:pt x="0" y="440690"/>
                    <a:pt x="0" y="44069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5598795" y="9207818"/>
            <a:ext cx="604838" cy="604838"/>
            <a:chOff x="0" y="0"/>
            <a:chExt cx="806450" cy="80645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48260" y="40640"/>
              <a:ext cx="697230" cy="717550"/>
            </a:xfrm>
            <a:custGeom>
              <a:avLst/>
              <a:gdLst/>
              <a:ahLst/>
              <a:cxnLst/>
              <a:rect r="r" b="b" t="t" l="l"/>
              <a:pathLst>
                <a:path h="717550" w="697230">
                  <a:moveTo>
                    <a:pt x="697230" y="254000"/>
                  </a:moveTo>
                  <a:cubicBezTo>
                    <a:pt x="697230" y="477520"/>
                    <a:pt x="671830" y="534670"/>
                    <a:pt x="637540" y="579120"/>
                  </a:cubicBezTo>
                  <a:cubicBezTo>
                    <a:pt x="604520" y="622300"/>
                    <a:pt x="553720" y="660400"/>
                    <a:pt x="504190" y="683260"/>
                  </a:cubicBezTo>
                  <a:cubicBezTo>
                    <a:pt x="453390" y="706120"/>
                    <a:pt x="391160" y="717550"/>
                    <a:pt x="336550" y="713740"/>
                  </a:cubicBezTo>
                  <a:cubicBezTo>
                    <a:pt x="281940" y="711200"/>
                    <a:pt x="220980" y="692150"/>
                    <a:pt x="173990" y="664210"/>
                  </a:cubicBezTo>
                  <a:cubicBezTo>
                    <a:pt x="127000" y="635000"/>
                    <a:pt x="82550" y="590550"/>
                    <a:pt x="53340" y="543560"/>
                  </a:cubicBezTo>
                  <a:cubicBezTo>
                    <a:pt x="25400" y="496570"/>
                    <a:pt x="6350" y="435610"/>
                    <a:pt x="2540" y="381000"/>
                  </a:cubicBezTo>
                  <a:cubicBezTo>
                    <a:pt x="0" y="326390"/>
                    <a:pt x="11430" y="264160"/>
                    <a:pt x="34290" y="213360"/>
                  </a:cubicBezTo>
                  <a:cubicBezTo>
                    <a:pt x="55880" y="162560"/>
                    <a:pt x="95250" y="113030"/>
                    <a:pt x="138430" y="78740"/>
                  </a:cubicBezTo>
                  <a:cubicBezTo>
                    <a:pt x="181610" y="45720"/>
                    <a:pt x="240030" y="19050"/>
                    <a:pt x="293370" y="10160"/>
                  </a:cubicBezTo>
                  <a:cubicBezTo>
                    <a:pt x="347980" y="0"/>
                    <a:pt x="411480" y="3810"/>
                    <a:pt x="463550" y="20320"/>
                  </a:cubicBezTo>
                  <a:cubicBezTo>
                    <a:pt x="516890" y="36830"/>
                    <a:pt x="609600" y="107950"/>
                    <a:pt x="609600" y="10795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4121645" y="2570571"/>
            <a:ext cx="9479279" cy="6960974"/>
          </a:xfrm>
          <a:custGeom>
            <a:avLst/>
            <a:gdLst/>
            <a:ahLst/>
            <a:cxnLst/>
            <a:rect r="r" b="b" t="t" l="l"/>
            <a:pathLst>
              <a:path h="6960974" w="9479279">
                <a:moveTo>
                  <a:pt x="0" y="0"/>
                </a:moveTo>
                <a:lnTo>
                  <a:pt x="9479278" y="0"/>
                </a:lnTo>
                <a:lnTo>
                  <a:pt x="9479278" y="6960974"/>
                </a:lnTo>
                <a:lnTo>
                  <a:pt x="0" y="69609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</a:blip>
            <a:stretch>
              <a:fillRect l="-861" t="-1880" r="-2834" b="-2615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418384" y="161925"/>
            <a:ext cx="9451231" cy="1714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5599">
                <a:solidFill>
                  <a:srgbClr val="064663"/>
                </a:solidFill>
                <a:latin typeface="Roboto Bold"/>
              </a:rPr>
              <a:t>3.  Typy serverov a ich použitie                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846749" y="1809750"/>
            <a:ext cx="4594503" cy="6299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79"/>
              </a:lnSpc>
              <a:spcBef>
                <a:spcPct val="0"/>
              </a:spcBef>
            </a:pPr>
            <a:r>
              <a:rPr lang="en-US" sz="3699" spc="188">
                <a:solidFill>
                  <a:srgbClr val="064663"/>
                </a:solidFill>
                <a:latin typeface="Roboto Bold"/>
              </a:rPr>
              <a:t>Databázové servery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566276" y="2833528"/>
            <a:ext cx="15155448" cy="23901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 spc="173">
                <a:solidFill>
                  <a:srgbClr val="064663"/>
                </a:solidFill>
                <a:latin typeface="Roboto"/>
              </a:rPr>
              <a:t> Sú základnými piliermi 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mnohých informačných systémov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 a 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podnikových aplikácií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. Ich úlohou je 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ukladanie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, 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spravovanie 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a 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poskytovanie prístupu k dátam 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v 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štruktúrovaných formách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, čo umožňuje 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efektívne 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riadenie a 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manipuláciu 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s informáciami.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912486" y="6608127"/>
            <a:ext cx="14463028" cy="23901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759"/>
              </a:lnSpc>
              <a:spcBef>
                <a:spcPct val="0"/>
              </a:spcBef>
            </a:pPr>
            <a:r>
              <a:rPr lang="en-US" sz="3399" spc="173">
                <a:solidFill>
                  <a:srgbClr val="064663"/>
                </a:solidFill>
                <a:latin typeface="Roboto"/>
              </a:rPr>
              <a:t>Databázové servery poskytujú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 centralizované úložisko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 pre dáta v 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štruktúrovaných formách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, ktoré sú 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uložené v tabuľkách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, 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záznamoch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 a 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stĺpcoch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. Tieto dáta môžu zahŕňať 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rôzne typy informácií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, ako sú textové reťazce, čísla, dátumy, obrázky a ďalšie.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6004192" y="-1297445"/>
            <a:ext cx="3980134" cy="4114800"/>
          </a:xfrm>
          <a:custGeom>
            <a:avLst/>
            <a:gdLst/>
            <a:ahLst/>
            <a:cxnLst/>
            <a:rect r="r" b="b" t="t" l="l"/>
            <a:pathLst>
              <a:path h="4114800" w="3980134">
                <a:moveTo>
                  <a:pt x="0" y="0"/>
                </a:moveTo>
                <a:lnTo>
                  <a:pt x="3980133" y="0"/>
                </a:lnTo>
                <a:lnTo>
                  <a:pt x="398013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663565" y="8998268"/>
            <a:ext cx="2139315" cy="1056323"/>
            <a:chOff x="0" y="0"/>
            <a:chExt cx="2852420" cy="140843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50800" y="43180"/>
              <a:ext cx="2805430" cy="1337310"/>
            </a:xfrm>
            <a:custGeom>
              <a:avLst/>
              <a:gdLst/>
              <a:ahLst/>
              <a:cxnLst/>
              <a:rect r="r" b="b" t="t" l="l"/>
              <a:pathLst>
                <a:path h="1337310" w="2805430">
                  <a:moveTo>
                    <a:pt x="0" y="440690"/>
                  </a:moveTo>
                  <a:cubicBezTo>
                    <a:pt x="255270" y="21590"/>
                    <a:pt x="400050" y="15240"/>
                    <a:pt x="518160" y="7620"/>
                  </a:cubicBezTo>
                  <a:cubicBezTo>
                    <a:pt x="641350" y="0"/>
                    <a:pt x="762000" y="44450"/>
                    <a:pt x="895350" y="49530"/>
                  </a:cubicBezTo>
                  <a:cubicBezTo>
                    <a:pt x="1043940" y="55880"/>
                    <a:pt x="1210310" y="30480"/>
                    <a:pt x="1370330" y="33020"/>
                  </a:cubicBezTo>
                  <a:cubicBezTo>
                    <a:pt x="1534160" y="36830"/>
                    <a:pt x="1711960" y="62230"/>
                    <a:pt x="1868170" y="71120"/>
                  </a:cubicBezTo>
                  <a:cubicBezTo>
                    <a:pt x="2006600" y="78740"/>
                    <a:pt x="2127250" y="52070"/>
                    <a:pt x="2260600" y="86360"/>
                  </a:cubicBezTo>
                  <a:cubicBezTo>
                    <a:pt x="2414270" y="127000"/>
                    <a:pt x="2655570" y="201930"/>
                    <a:pt x="2734310" y="323850"/>
                  </a:cubicBezTo>
                  <a:cubicBezTo>
                    <a:pt x="2805430" y="435610"/>
                    <a:pt x="2797810" y="635000"/>
                    <a:pt x="2749550" y="768350"/>
                  </a:cubicBezTo>
                  <a:cubicBezTo>
                    <a:pt x="2698750" y="909320"/>
                    <a:pt x="2536190" y="1049020"/>
                    <a:pt x="2415540" y="1143000"/>
                  </a:cubicBezTo>
                  <a:cubicBezTo>
                    <a:pt x="2311400" y="1223010"/>
                    <a:pt x="2212340" y="1295400"/>
                    <a:pt x="2084070" y="1313180"/>
                  </a:cubicBezTo>
                  <a:cubicBezTo>
                    <a:pt x="1925320" y="1337310"/>
                    <a:pt x="1696720" y="1243330"/>
                    <a:pt x="1525270" y="1209040"/>
                  </a:cubicBezTo>
                  <a:cubicBezTo>
                    <a:pt x="1380490" y="1178560"/>
                    <a:pt x="1245870" y="1129030"/>
                    <a:pt x="1121410" y="1120140"/>
                  </a:cubicBezTo>
                  <a:cubicBezTo>
                    <a:pt x="1017270" y="1113790"/>
                    <a:pt x="842010" y="1141730"/>
                    <a:pt x="829310" y="1144270"/>
                  </a:cubicBezTo>
                  <a:cubicBezTo>
                    <a:pt x="828040" y="1144270"/>
                    <a:pt x="828040" y="1144270"/>
                    <a:pt x="828040" y="1144270"/>
                  </a:cubicBezTo>
                  <a:cubicBezTo>
                    <a:pt x="826770" y="1144270"/>
                    <a:pt x="826770" y="1144270"/>
                    <a:pt x="825500" y="1144270"/>
                  </a:cubicBezTo>
                  <a:cubicBezTo>
                    <a:pt x="819150" y="1144270"/>
                    <a:pt x="797560" y="1148080"/>
                    <a:pt x="783590" y="1148080"/>
                  </a:cubicBezTo>
                  <a:cubicBezTo>
                    <a:pt x="769620" y="1146810"/>
                    <a:pt x="754380" y="1143000"/>
                    <a:pt x="740410" y="1141730"/>
                  </a:cubicBezTo>
                  <a:cubicBezTo>
                    <a:pt x="725170" y="1140460"/>
                    <a:pt x="707390" y="1141730"/>
                    <a:pt x="695960" y="1140460"/>
                  </a:cubicBezTo>
                  <a:cubicBezTo>
                    <a:pt x="687070" y="1137920"/>
                    <a:pt x="681990" y="1134110"/>
                    <a:pt x="674370" y="1131570"/>
                  </a:cubicBezTo>
                  <a:cubicBezTo>
                    <a:pt x="666750" y="1130300"/>
                    <a:pt x="660400" y="1131570"/>
                    <a:pt x="652780" y="1129030"/>
                  </a:cubicBezTo>
                  <a:cubicBezTo>
                    <a:pt x="641350" y="1125220"/>
                    <a:pt x="626110" y="1115060"/>
                    <a:pt x="612140" y="1108710"/>
                  </a:cubicBezTo>
                  <a:cubicBezTo>
                    <a:pt x="599440" y="1102360"/>
                    <a:pt x="581660" y="1098550"/>
                    <a:pt x="571500" y="1093470"/>
                  </a:cubicBezTo>
                  <a:cubicBezTo>
                    <a:pt x="563880" y="1088390"/>
                    <a:pt x="560070" y="1083310"/>
                    <a:pt x="553720" y="1079500"/>
                  </a:cubicBezTo>
                  <a:cubicBezTo>
                    <a:pt x="547370" y="1074420"/>
                    <a:pt x="541020" y="1074420"/>
                    <a:pt x="533400" y="1069340"/>
                  </a:cubicBezTo>
                  <a:cubicBezTo>
                    <a:pt x="524510" y="1061720"/>
                    <a:pt x="513080" y="1047750"/>
                    <a:pt x="502920" y="1037590"/>
                  </a:cubicBezTo>
                  <a:cubicBezTo>
                    <a:pt x="491490" y="1027430"/>
                    <a:pt x="476250" y="1018540"/>
                    <a:pt x="468630" y="1009650"/>
                  </a:cubicBezTo>
                  <a:cubicBezTo>
                    <a:pt x="462280" y="1002030"/>
                    <a:pt x="461010" y="995680"/>
                    <a:pt x="455930" y="990600"/>
                  </a:cubicBezTo>
                  <a:cubicBezTo>
                    <a:pt x="452120" y="984250"/>
                    <a:pt x="445770" y="981710"/>
                    <a:pt x="440690" y="974090"/>
                  </a:cubicBezTo>
                  <a:cubicBezTo>
                    <a:pt x="434340" y="963930"/>
                    <a:pt x="427990" y="947420"/>
                    <a:pt x="421640" y="934720"/>
                  </a:cubicBezTo>
                  <a:cubicBezTo>
                    <a:pt x="414020" y="922020"/>
                    <a:pt x="414020" y="909320"/>
                    <a:pt x="398780" y="897890"/>
                  </a:cubicBezTo>
                  <a:cubicBezTo>
                    <a:pt x="355600" y="864870"/>
                    <a:pt x="166370" y="871220"/>
                    <a:pt x="100330" y="802640"/>
                  </a:cubicBezTo>
                  <a:cubicBezTo>
                    <a:pt x="27940" y="726440"/>
                    <a:pt x="0" y="440690"/>
                    <a:pt x="0" y="44069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5598795" y="9207818"/>
            <a:ext cx="604838" cy="604838"/>
            <a:chOff x="0" y="0"/>
            <a:chExt cx="806450" cy="80645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48260" y="40640"/>
              <a:ext cx="697230" cy="717550"/>
            </a:xfrm>
            <a:custGeom>
              <a:avLst/>
              <a:gdLst/>
              <a:ahLst/>
              <a:cxnLst/>
              <a:rect r="r" b="b" t="t" l="l"/>
              <a:pathLst>
                <a:path h="717550" w="697230">
                  <a:moveTo>
                    <a:pt x="697230" y="254000"/>
                  </a:moveTo>
                  <a:cubicBezTo>
                    <a:pt x="697230" y="477520"/>
                    <a:pt x="671830" y="534670"/>
                    <a:pt x="637540" y="579120"/>
                  </a:cubicBezTo>
                  <a:cubicBezTo>
                    <a:pt x="604520" y="622300"/>
                    <a:pt x="553720" y="660400"/>
                    <a:pt x="504190" y="683260"/>
                  </a:cubicBezTo>
                  <a:cubicBezTo>
                    <a:pt x="453390" y="706120"/>
                    <a:pt x="391160" y="717550"/>
                    <a:pt x="336550" y="713740"/>
                  </a:cubicBezTo>
                  <a:cubicBezTo>
                    <a:pt x="281940" y="711200"/>
                    <a:pt x="220980" y="692150"/>
                    <a:pt x="173990" y="664210"/>
                  </a:cubicBezTo>
                  <a:cubicBezTo>
                    <a:pt x="127000" y="635000"/>
                    <a:pt x="82550" y="590550"/>
                    <a:pt x="53340" y="543560"/>
                  </a:cubicBezTo>
                  <a:cubicBezTo>
                    <a:pt x="25400" y="496570"/>
                    <a:pt x="6350" y="435610"/>
                    <a:pt x="2540" y="381000"/>
                  </a:cubicBezTo>
                  <a:cubicBezTo>
                    <a:pt x="0" y="326390"/>
                    <a:pt x="11430" y="264160"/>
                    <a:pt x="34290" y="213360"/>
                  </a:cubicBezTo>
                  <a:cubicBezTo>
                    <a:pt x="55880" y="162560"/>
                    <a:pt x="95250" y="113030"/>
                    <a:pt x="138430" y="78740"/>
                  </a:cubicBezTo>
                  <a:cubicBezTo>
                    <a:pt x="181610" y="45720"/>
                    <a:pt x="240030" y="19050"/>
                    <a:pt x="293370" y="10160"/>
                  </a:cubicBezTo>
                  <a:cubicBezTo>
                    <a:pt x="347980" y="0"/>
                    <a:pt x="411480" y="3810"/>
                    <a:pt x="463550" y="20320"/>
                  </a:cubicBezTo>
                  <a:cubicBezTo>
                    <a:pt x="516890" y="36830"/>
                    <a:pt x="609600" y="107950"/>
                    <a:pt x="609600" y="10795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4121645" y="2570571"/>
            <a:ext cx="9479279" cy="6960974"/>
          </a:xfrm>
          <a:custGeom>
            <a:avLst/>
            <a:gdLst/>
            <a:ahLst/>
            <a:cxnLst/>
            <a:rect r="r" b="b" t="t" l="l"/>
            <a:pathLst>
              <a:path h="6960974" w="9479279">
                <a:moveTo>
                  <a:pt x="0" y="0"/>
                </a:moveTo>
                <a:lnTo>
                  <a:pt x="9479278" y="0"/>
                </a:lnTo>
                <a:lnTo>
                  <a:pt x="9479278" y="6960974"/>
                </a:lnTo>
                <a:lnTo>
                  <a:pt x="0" y="69609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61" t="-1880" r="-2834" b="-2615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418384" y="161925"/>
            <a:ext cx="9451231" cy="1714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5599">
                <a:solidFill>
                  <a:srgbClr val="064663"/>
                </a:solidFill>
                <a:latin typeface="Roboto Bold"/>
              </a:rPr>
              <a:t>3.  Typy serverov a ich použitie                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846749" y="1809750"/>
            <a:ext cx="4594503" cy="6299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79"/>
              </a:lnSpc>
              <a:spcBef>
                <a:spcPct val="0"/>
              </a:spcBef>
            </a:pPr>
            <a:r>
              <a:rPr lang="en-US" sz="3699" spc="188">
                <a:solidFill>
                  <a:srgbClr val="064663"/>
                </a:solidFill>
                <a:latin typeface="Roboto Bold"/>
              </a:rPr>
              <a:t>Databázové servery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-1410122" y="7755255"/>
            <a:ext cx="3980134" cy="4114800"/>
          </a:xfrm>
          <a:custGeom>
            <a:avLst/>
            <a:gdLst/>
            <a:ahLst/>
            <a:cxnLst/>
            <a:rect r="r" b="b" t="t" l="l"/>
            <a:pathLst>
              <a:path h="4114800" w="3980134">
                <a:moveTo>
                  <a:pt x="0" y="0"/>
                </a:moveTo>
                <a:lnTo>
                  <a:pt x="3980133" y="0"/>
                </a:lnTo>
                <a:lnTo>
                  <a:pt x="398013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med">
    <p:fade/>
  </p:transition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663565" y="8998268"/>
            <a:ext cx="2139315" cy="1056323"/>
            <a:chOff x="0" y="0"/>
            <a:chExt cx="2852420" cy="140843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50800" y="43180"/>
              <a:ext cx="2805430" cy="1337310"/>
            </a:xfrm>
            <a:custGeom>
              <a:avLst/>
              <a:gdLst/>
              <a:ahLst/>
              <a:cxnLst/>
              <a:rect r="r" b="b" t="t" l="l"/>
              <a:pathLst>
                <a:path h="1337310" w="2805430">
                  <a:moveTo>
                    <a:pt x="0" y="440690"/>
                  </a:moveTo>
                  <a:cubicBezTo>
                    <a:pt x="255270" y="21590"/>
                    <a:pt x="400050" y="15240"/>
                    <a:pt x="518160" y="7620"/>
                  </a:cubicBezTo>
                  <a:cubicBezTo>
                    <a:pt x="641350" y="0"/>
                    <a:pt x="762000" y="44450"/>
                    <a:pt x="895350" y="49530"/>
                  </a:cubicBezTo>
                  <a:cubicBezTo>
                    <a:pt x="1043940" y="55880"/>
                    <a:pt x="1210310" y="30480"/>
                    <a:pt x="1370330" y="33020"/>
                  </a:cubicBezTo>
                  <a:cubicBezTo>
                    <a:pt x="1534160" y="36830"/>
                    <a:pt x="1711960" y="62230"/>
                    <a:pt x="1868170" y="71120"/>
                  </a:cubicBezTo>
                  <a:cubicBezTo>
                    <a:pt x="2006600" y="78740"/>
                    <a:pt x="2127250" y="52070"/>
                    <a:pt x="2260600" y="86360"/>
                  </a:cubicBezTo>
                  <a:cubicBezTo>
                    <a:pt x="2414270" y="127000"/>
                    <a:pt x="2655570" y="201930"/>
                    <a:pt x="2734310" y="323850"/>
                  </a:cubicBezTo>
                  <a:cubicBezTo>
                    <a:pt x="2805430" y="435610"/>
                    <a:pt x="2797810" y="635000"/>
                    <a:pt x="2749550" y="768350"/>
                  </a:cubicBezTo>
                  <a:cubicBezTo>
                    <a:pt x="2698750" y="909320"/>
                    <a:pt x="2536190" y="1049020"/>
                    <a:pt x="2415540" y="1143000"/>
                  </a:cubicBezTo>
                  <a:cubicBezTo>
                    <a:pt x="2311400" y="1223010"/>
                    <a:pt x="2212340" y="1295400"/>
                    <a:pt x="2084070" y="1313180"/>
                  </a:cubicBezTo>
                  <a:cubicBezTo>
                    <a:pt x="1925320" y="1337310"/>
                    <a:pt x="1696720" y="1243330"/>
                    <a:pt x="1525270" y="1209040"/>
                  </a:cubicBezTo>
                  <a:cubicBezTo>
                    <a:pt x="1380490" y="1178560"/>
                    <a:pt x="1245870" y="1129030"/>
                    <a:pt x="1121410" y="1120140"/>
                  </a:cubicBezTo>
                  <a:cubicBezTo>
                    <a:pt x="1017270" y="1113790"/>
                    <a:pt x="842010" y="1141730"/>
                    <a:pt x="829310" y="1144270"/>
                  </a:cubicBezTo>
                  <a:cubicBezTo>
                    <a:pt x="828040" y="1144270"/>
                    <a:pt x="828040" y="1144270"/>
                    <a:pt x="828040" y="1144270"/>
                  </a:cubicBezTo>
                  <a:cubicBezTo>
                    <a:pt x="826770" y="1144270"/>
                    <a:pt x="826770" y="1144270"/>
                    <a:pt x="825500" y="1144270"/>
                  </a:cubicBezTo>
                  <a:cubicBezTo>
                    <a:pt x="819150" y="1144270"/>
                    <a:pt x="797560" y="1148080"/>
                    <a:pt x="783590" y="1148080"/>
                  </a:cubicBezTo>
                  <a:cubicBezTo>
                    <a:pt x="769620" y="1146810"/>
                    <a:pt x="754380" y="1143000"/>
                    <a:pt x="740410" y="1141730"/>
                  </a:cubicBezTo>
                  <a:cubicBezTo>
                    <a:pt x="725170" y="1140460"/>
                    <a:pt x="707390" y="1141730"/>
                    <a:pt x="695960" y="1140460"/>
                  </a:cubicBezTo>
                  <a:cubicBezTo>
                    <a:pt x="687070" y="1137920"/>
                    <a:pt x="681990" y="1134110"/>
                    <a:pt x="674370" y="1131570"/>
                  </a:cubicBezTo>
                  <a:cubicBezTo>
                    <a:pt x="666750" y="1130300"/>
                    <a:pt x="660400" y="1131570"/>
                    <a:pt x="652780" y="1129030"/>
                  </a:cubicBezTo>
                  <a:cubicBezTo>
                    <a:pt x="641350" y="1125220"/>
                    <a:pt x="626110" y="1115060"/>
                    <a:pt x="612140" y="1108710"/>
                  </a:cubicBezTo>
                  <a:cubicBezTo>
                    <a:pt x="599440" y="1102360"/>
                    <a:pt x="581660" y="1098550"/>
                    <a:pt x="571500" y="1093470"/>
                  </a:cubicBezTo>
                  <a:cubicBezTo>
                    <a:pt x="563880" y="1088390"/>
                    <a:pt x="560070" y="1083310"/>
                    <a:pt x="553720" y="1079500"/>
                  </a:cubicBezTo>
                  <a:cubicBezTo>
                    <a:pt x="547370" y="1074420"/>
                    <a:pt x="541020" y="1074420"/>
                    <a:pt x="533400" y="1069340"/>
                  </a:cubicBezTo>
                  <a:cubicBezTo>
                    <a:pt x="524510" y="1061720"/>
                    <a:pt x="513080" y="1047750"/>
                    <a:pt x="502920" y="1037590"/>
                  </a:cubicBezTo>
                  <a:cubicBezTo>
                    <a:pt x="491490" y="1027430"/>
                    <a:pt x="476250" y="1018540"/>
                    <a:pt x="468630" y="1009650"/>
                  </a:cubicBezTo>
                  <a:cubicBezTo>
                    <a:pt x="462280" y="1002030"/>
                    <a:pt x="461010" y="995680"/>
                    <a:pt x="455930" y="990600"/>
                  </a:cubicBezTo>
                  <a:cubicBezTo>
                    <a:pt x="452120" y="984250"/>
                    <a:pt x="445770" y="981710"/>
                    <a:pt x="440690" y="974090"/>
                  </a:cubicBezTo>
                  <a:cubicBezTo>
                    <a:pt x="434340" y="963930"/>
                    <a:pt x="427990" y="947420"/>
                    <a:pt x="421640" y="934720"/>
                  </a:cubicBezTo>
                  <a:cubicBezTo>
                    <a:pt x="414020" y="922020"/>
                    <a:pt x="414020" y="909320"/>
                    <a:pt x="398780" y="897890"/>
                  </a:cubicBezTo>
                  <a:cubicBezTo>
                    <a:pt x="355600" y="864870"/>
                    <a:pt x="166370" y="871220"/>
                    <a:pt x="100330" y="802640"/>
                  </a:cubicBezTo>
                  <a:cubicBezTo>
                    <a:pt x="27940" y="726440"/>
                    <a:pt x="0" y="440690"/>
                    <a:pt x="0" y="44069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5598795" y="9207818"/>
            <a:ext cx="604838" cy="604838"/>
            <a:chOff x="0" y="0"/>
            <a:chExt cx="806450" cy="80645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48260" y="40640"/>
              <a:ext cx="697230" cy="717550"/>
            </a:xfrm>
            <a:custGeom>
              <a:avLst/>
              <a:gdLst/>
              <a:ahLst/>
              <a:cxnLst/>
              <a:rect r="r" b="b" t="t" l="l"/>
              <a:pathLst>
                <a:path h="717550" w="697230">
                  <a:moveTo>
                    <a:pt x="697230" y="254000"/>
                  </a:moveTo>
                  <a:cubicBezTo>
                    <a:pt x="697230" y="477520"/>
                    <a:pt x="671830" y="534670"/>
                    <a:pt x="637540" y="579120"/>
                  </a:cubicBezTo>
                  <a:cubicBezTo>
                    <a:pt x="604520" y="622300"/>
                    <a:pt x="553720" y="660400"/>
                    <a:pt x="504190" y="683260"/>
                  </a:cubicBezTo>
                  <a:cubicBezTo>
                    <a:pt x="453390" y="706120"/>
                    <a:pt x="391160" y="717550"/>
                    <a:pt x="336550" y="713740"/>
                  </a:cubicBezTo>
                  <a:cubicBezTo>
                    <a:pt x="281940" y="711200"/>
                    <a:pt x="220980" y="692150"/>
                    <a:pt x="173990" y="664210"/>
                  </a:cubicBezTo>
                  <a:cubicBezTo>
                    <a:pt x="127000" y="635000"/>
                    <a:pt x="82550" y="590550"/>
                    <a:pt x="53340" y="543560"/>
                  </a:cubicBezTo>
                  <a:cubicBezTo>
                    <a:pt x="25400" y="496570"/>
                    <a:pt x="6350" y="435610"/>
                    <a:pt x="2540" y="381000"/>
                  </a:cubicBezTo>
                  <a:cubicBezTo>
                    <a:pt x="0" y="326390"/>
                    <a:pt x="11430" y="264160"/>
                    <a:pt x="34290" y="213360"/>
                  </a:cubicBezTo>
                  <a:cubicBezTo>
                    <a:pt x="55880" y="162560"/>
                    <a:pt x="95250" y="113030"/>
                    <a:pt x="138430" y="78740"/>
                  </a:cubicBezTo>
                  <a:cubicBezTo>
                    <a:pt x="181610" y="45720"/>
                    <a:pt x="240030" y="19050"/>
                    <a:pt x="293370" y="10160"/>
                  </a:cubicBezTo>
                  <a:cubicBezTo>
                    <a:pt x="347980" y="0"/>
                    <a:pt x="411480" y="3810"/>
                    <a:pt x="463550" y="20320"/>
                  </a:cubicBezTo>
                  <a:cubicBezTo>
                    <a:pt x="516890" y="36830"/>
                    <a:pt x="609600" y="107950"/>
                    <a:pt x="609600" y="10795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1566276" y="1322582"/>
            <a:ext cx="15351055" cy="8490073"/>
          </a:xfrm>
          <a:custGeom>
            <a:avLst/>
            <a:gdLst/>
            <a:ahLst/>
            <a:cxnLst/>
            <a:rect r="r" b="b" t="t" l="l"/>
            <a:pathLst>
              <a:path h="8490073" w="15351055">
                <a:moveTo>
                  <a:pt x="0" y="0"/>
                </a:moveTo>
                <a:lnTo>
                  <a:pt x="15351055" y="0"/>
                </a:lnTo>
                <a:lnTo>
                  <a:pt x="15351055" y="8490073"/>
                </a:lnTo>
                <a:lnTo>
                  <a:pt x="0" y="84900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004192" y="-1297445"/>
            <a:ext cx="3980134" cy="4114800"/>
          </a:xfrm>
          <a:custGeom>
            <a:avLst/>
            <a:gdLst/>
            <a:ahLst/>
            <a:cxnLst/>
            <a:rect r="r" b="b" t="t" l="l"/>
            <a:pathLst>
              <a:path h="4114800" w="3980134">
                <a:moveTo>
                  <a:pt x="0" y="0"/>
                </a:moveTo>
                <a:lnTo>
                  <a:pt x="3980133" y="0"/>
                </a:lnTo>
                <a:lnTo>
                  <a:pt x="398013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5376465" y="5816113"/>
            <a:ext cx="7535070" cy="4238477"/>
          </a:xfrm>
          <a:custGeom>
            <a:avLst/>
            <a:gdLst/>
            <a:ahLst/>
            <a:cxnLst/>
            <a:rect r="r" b="b" t="t" l="l"/>
            <a:pathLst>
              <a:path h="4238477" w="7535070">
                <a:moveTo>
                  <a:pt x="0" y="0"/>
                </a:moveTo>
                <a:lnTo>
                  <a:pt x="7535070" y="0"/>
                </a:lnTo>
                <a:lnTo>
                  <a:pt x="7535070" y="4238477"/>
                </a:lnTo>
                <a:lnTo>
                  <a:pt x="0" y="423847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4418384" y="161925"/>
            <a:ext cx="9451231" cy="1714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5599">
                <a:solidFill>
                  <a:srgbClr val="064663"/>
                </a:solidFill>
                <a:latin typeface="Roboto Bold"/>
              </a:rPr>
              <a:t>3.  Typy serverov a ich použitie                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259895" y="1809750"/>
            <a:ext cx="3768209" cy="6299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79"/>
              </a:lnSpc>
              <a:spcBef>
                <a:spcPct val="0"/>
              </a:spcBef>
            </a:pPr>
            <a:r>
              <a:rPr lang="en-US" sz="3699" spc="188">
                <a:solidFill>
                  <a:srgbClr val="064663"/>
                </a:solidFill>
                <a:latin typeface="Roboto Bold"/>
              </a:rPr>
              <a:t>Poštové servery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566276" y="2833528"/>
            <a:ext cx="15155448" cy="29902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 spc="173">
                <a:solidFill>
                  <a:srgbClr val="064663"/>
                </a:solidFill>
                <a:latin typeface="Roboto"/>
              </a:rPr>
              <a:t>Zabezpečujú 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doručovanie, prijímanie, ukladanie a spracovanie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 e-mailových správ medzi 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rôznymi používateľmi 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a 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doménami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. Ich úlohou je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 spravovať elektronickú poštu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 v počítačových sieťach a zabezpečiť, aby bola 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doručená správna správa správnemu adresátovi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 v 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správnom čase.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663565" y="8998268"/>
            <a:ext cx="2139315" cy="1056323"/>
            <a:chOff x="0" y="0"/>
            <a:chExt cx="2852420" cy="140843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50800" y="43180"/>
              <a:ext cx="2805430" cy="1337310"/>
            </a:xfrm>
            <a:custGeom>
              <a:avLst/>
              <a:gdLst/>
              <a:ahLst/>
              <a:cxnLst/>
              <a:rect r="r" b="b" t="t" l="l"/>
              <a:pathLst>
                <a:path h="1337310" w="2805430">
                  <a:moveTo>
                    <a:pt x="0" y="440690"/>
                  </a:moveTo>
                  <a:cubicBezTo>
                    <a:pt x="255270" y="21590"/>
                    <a:pt x="400050" y="15240"/>
                    <a:pt x="518160" y="7620"/>
                  </a:cubicBezTo>
                  <a:cubicBezTo>
                    <a:pt x="641350" y="0"/>
                    <a:pt x="762000" y="44450"/>
                    <a:pt x="895350" y="49530"/>
                  </a:cubicBezTo>
                  <a:cubicBezTo>
                    <a:pt x="1043940" y="55880"/>
                    <a:pt x="1210310" y="30480"/>
                    <a:pt x="1370330" y="33020"/>
                  </a:cubicBezTo>
                  <a:cubicBezTo>
                    <a:pt x="1534160" y="36830"/>
                    <a:pt x="1711960" y="62230"/>
                    <a:pt x="1868170" y="71120"/>
                  </a:cubicBezTo>
                  <a:cubicBezTo>
                    <a:pt x="2006600" y="78740"/>
                    <a:pt x="2127250" y="52070"/>
                    <a:pt x="2260600" y="86360"/>
                  </a:cubicBezTo>
                  <a:cubicBezTo>
                    <a:pt x="2414270" y="127000"/>
                    <a:pt x="2655570" y="201930"/>
                    <a:pt x="2734310" y="323850"/>
                  </a:cubicBezTo>
                  <a:cubicBezTo>
                    <a:pt x="2805430" y="435610"/>
                    <a:pt x="2797810" y="635000"/>
                    <a:pt x="2749550" y="768350"/>
                  </a:cubicBezTo>
                  <a:cubicBezTo>
                    <a:pt x="2698750" y="909320"/>
                    <a:pt x="2536190" y="1049020"/>
                    <a:pt x="2415540" y="1143000"/>
                  </a:cubicBezTo>
                  <a:cubicBezTo>
                    <a:pt x="2311400" y="1223010"/>
                    <a:pt x="2212340" y="1295400"/>
                    <a:pt x="2084070" y="1313180"/>
                  </a:cubicBezTo>
                  <a:cubicBezTo>
                    <a:pt x="1925320" y="1337310"/>
                    <a:pt x="1696720" y="1243330"/>
                    <a:pt x="1525270" y="1209040"/>
                  </a:cubicBezTo>
                  <a:cubicBezTo>
                    <a:pt x="1380490" y="1178560"/>
                    <a:pt x="1245870" y="1129030"/>
                    <a:pt x="1121410" y="1120140"/>
                  </a:cubicBezTo>
                  <a:cubicBezTo>
                    <a:pt x="1017270" y="1113790"/>
                    <a:pt x="842010" y="1141730"/>
                    <a:pt x="829310" y="1144270"/>
                  </a:cubicBezTo>
                  <a:cubicBezTo>
                    <a:pt x="828040" y="1144270"/>
                    <a:pt x="828040" y="1144270"/>
                    <a:pt x="828040" y="1144270"/>
                  </a:cubicBezTo>
                  <a:cubicBezTo>
                    <a:pt x="826770" y="1144270"/>
                    <a:pt x="826770" y="1144270"/>
                    <a:pt x="825500" y="1144270"/>
                  </a:cubicBezTo>
                  <a:cubicBezTo>
                    <a:pt x="819150" y="1144270"/>
                    <a:pt x="797560" y="1148080"/>
                    <a:pt x="783590" y="1148080"/>
                  </a:cubicBezTo>
                  <a:cubicBezTo>
                    <a:pt x="769620" y="1146810"/>
                    <a:pt x="754380" y="1143000"/>
                    <a:pt x="740410" y="1141730"/>
                  </a:cubicBezTo>
                  <a:cubicBezTo>
                    <a:pt x="725170" y="1140460"/>
                    <a:pt x="707390" y="1141730"/>
                    <a:pt x="695960" y="1140460"/>
                  </a:cubicBezTo>
                  <a:cubicBezTo>
                    <a:pt x="687070" y="1137920"/>
                    <a:pt x="681990" y="1134110"/>
                    <a:pt x="674370" y="1131570"/>
                  </a:cubicBezTo>
                  <a:cubicBezTo>
                    <a:pt x="666750" y="1130300"/>
                    <a:pt x="660400" y="1131570"/>
                    <a:pt x="652780" y="1129030"/>
                  </a:cubicBezTo>
                  <a:cubicBezTo>
                    <a:pt x="641350" y="1125220"/>
                    <a:pt x="626110" y="1115060"/>
                    <a:pt x="612140" y="1108710"/>
                  </a:cubicBezTo>
                  <a:cubicBezTo>
                    <a:pt x="599440" y="1102360"/>
                    <a:pt x="581660" y="1098550"/>
                    <a:pt x="571500" y="1093470"/>
                  </a:cubicBezTo>
                  <a:cubicBezTo>
                    <a:pt x="563880" y="1088390"/>
                    <a:pt x="560070" y="1083310"/>
                    <a:pt x="553720" y="1079500"/>
                  </a:cubicBezTo>
                  <a:cubicBezTo>
                    <a:pt x="547370" y="1074420"/>
                    <a:pt x="541020" y="1074420"/>
                    <a:pt x="533400" y="1069340"/>
                  </a:cubicBezTo>
                  <a:cubicBezTo>
                    <a:pt x="524510" y="1061720"/>
                    <a:pt x="513080" y="1047750"/>
                    <a:pt x="502920" y="1037590"/>
                  </a:cubicBezTo>
                  <a:cubicBezTo>
                    <a:pt x="491490" y="1027430"/>
                    <a:pt x="476250" y="1018540"/>
                    <a:pt x="468630" y="1009650"/>
                  </a:cubicBezTo>
                  <a:cubicBezTo>
                    <a:pt x="462280" y="1002030"/>
                    <a:pt x="461010" y="995680"/>
                    <a:pt x="455930" y="990600"/>
                  </a:cubicBezTo>
                  <a:cubicBezTo>
                    <a:pt x="452120" y="984250"/>
                    <a:pt x="445770" y="981710"/>
                    <a:pt x="440690" y="974090"/>
                  </a:cubicBezTo>
                  <a:cubicBezTo>
                    <a:pt x="434340" y="963930"/>
                    <a:pt x="427990" y="947420"/>
                    <a:pt x="421640" y="934720"/>
                  </a:cubicBezTo>
                  <a:cubicBezTo>
                    <a:pt x="414020" y="922020"/>
                    <a:pt x="414020" y="909320"/>
                    <a:pt x="398780" y="897890"/>
                  </a:cubicBezTo>
                  <a:cubicBezTo>
                    <a:pt x="355600" y="864870"/>
                    <a:pt x="166370" y="871220"/>
                    <a:pt x="100330" y="802640"/>
                  </a:cubicBezTo>
                  <a:cubicBezTo>
                    <a:pt x="27940" y="726440"/>
                    <a:pt x="0" y="440690"/>
                    <a:pt x="0" y="44069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5598795" y="9207818"/>
            <a:ext cx="604838" cy="604838"/>
            <a:chOff x="0" y="0"/>
            <a:chExt cx="806450" cy="80645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48260" y="40640"/>
              <a:ext cx="697230" cy="717550"/>
            </a:xfrm>
            <a:custGeom>
              <a:avLst/>
              <a:gdLst/>
              <a:ahLst/>
              <a:cxnLst/>
              <a:rect r="r" b="b" t="t" l="l"/>
              <a:pathLst>
                <a:path h="717550" w="697230">
                  <a:moveTo>
                    <a:pt x="697230" y="254000"/>
                  </a:moveTo>
                  <a:cubicBezTo>
                    <a:pt x="697230" y="477520"/>
                    <a:pt x="671830" y="534670"/>
                    <a:pt x="637540" y="579120"/>
                  </a:cubicBezTo>
                  <a:cubicBezTo>
                    <a:pt x="604520" y="622300"/>
                    <a:pt x="553720" y="660400"/>
                    <a:pt x="504190" y="683260"/>
                  </a:cubicBezTo>
                  <a:cubicBezTo>
                    <a:pt x="453390" y="706120"/>
                    <a:pt x="391160" y="717550"/>
                    <a:pt x="336550" y="713740"/>
                  </a:cubicBezTo>
                  <a:cubicBezTo>
                    <a:pt x="281940" y="711200"/>
                    <a:pt x="220980" y="692150"/>
                    <a:pt x="173990" y="664210"/>
                  </a:cubicBezTo>
                  <a:cubicBezTo>
                    <a:pt x="127000" y="635000"/>
                    <a:pt x="82550" y="590550"/>
                    <a:pt x="53340" y="543560"/>
                  </a:cubicBezTo>
                  <a:cubicBezTo>
                    <a:pt x="25400" y="496570"/>
                    <a:pt x="6350" y="435610"/>
                    <a:pt x="2540" y="381000"/>
                  </a:cubicBezTo>
                  <a:cubicBezTo>
                    <a:pt x="0" y="326390"/>
                    <a:pt x="11430" y="264160"/>
                    <a:pt x="34290" y="213360"/>
                  </a:cubicBezTo>
                  <a:cubicBezTo>
                    <a:pt x="55880" y="162560"/>
                    <a:pt x="95250" y="113030"/>
                    <a:pt x="138430" y="78740"/>
                  </a:cubicBezTo>
                  <a:cubicBezTo>
                    <a:pt x="181610" y="45720"/>
                    <a:pt x="240030" y="19050"/>
                    <a:pt x="293370" y="10160"/>
                  </a:cubicBezTo>
                  <a:cubicBezTo>
                    <a:pt x="347980" y="0"/>
                    <a:pt x="411480" y="3810"/>
                    <a:pt x="463550" y="20320"/>
                  </a:cubicBezTo>
                  <a:cubicBezTo>
                    <a:pt x="516890" y="36830"/>
                    <a:pt x="609600" y="107950"/>
                    <a:pt x="609600" y="10795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1566276" y="1322582"/>
            <a:ext cx="15351055" cy="8490073"/>
          </a:xfrm>
          <a:custGeom>
            <a:avLst/>
            <a:gdLst/>
            <a:ahLst/>
            <a:cxnLst/>
            <a:rect r="r" b="b" t="t" l="l"/>
            <a:pathLst>
              <a:path h="8490073" w="15351055">
                <a:moveTo>
                  <a:pt x="0" y="0"/>
                </a:moveTo>
                <a:lnTo>
                  <a:pt x="15351055" y="0"/>
                </a:lnTo>
                <a:lnTo>
                  <a:pt x="15351055" y="8490073"/>
                </a:lnTo>
                <a:lnTo>
                  <a:pt x="0" y="84900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78" t="0" r="-278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816183" y="7997190"/>
            <a:ext cx="3980134" cy="4114800"/>
          </a:xfrm>
          <a:custGeom>
            <a:avLst/>
            <a:gdLst/>
            <a:ahLst/>
            <a:cxnLst/>
            <a:rect r="r" b="b" t="t" l="l"/>
            <a:pathLst>
              <a:path h="4114800" w="3980134">
                <a:moveTo>
                  <a:pt x="0" y="0"/>
                </a:moveTo>
                <a:lnTo>
                  <a:pt x="3980134" y="0"/>
                </a:lnTo>
                <a:lnTo>
                  <a:pt x="398013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4418384" y="161925"/>
            <a:ext cx="9451231" cy="1714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5599">
                <a:solidFill>
                  <a:srgbClr val="064663"/>
                </a:solidFill>
                <a:latin typeface="Roboto Bold"/>
              </a:rPr>
              <a:t>3.  Typy serverov a ich použitie                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259895" y="1809750"/>
            <a:ext cx="3768209" cy="6299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79"/>
              </a:lnSpc>
              <a:spcBef>
                <a:spcPct val="0"/>
              </a:spcBef>
            </a:pPr>
            <a:r>
              <a:rPr lang="en-US" sz="3699" spc="188">
                <a:solidFill>
                  <a:srgbClr val="064663"/>
                </a:solidFill>
                <a:latin typeface="Roboto Bold"/>
              </a:rPr>
              <a:t>Poštové servery</a:t>
            </a:r>
          </a:p>
        </p:txBody>
      </p:sp>
    </p:spTree>
  </p:cSld>
  <p:clrMapOvr>
    <a:masterClrMapping/>
  </p:clrMapOvr>
  <p:transition spd="fast">
    <p:fade/>
  </p:transition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799999">
            <a:off x="0" y="8214643"/>
            <a:ext cx="4710902" cy="2355451"/>
          </a:xfrm>
          <a:custGeom>
            <a:avLst/>
            <a:gdLst/>
            <a:ahLst/>
            <a:cxnLst/>
            <a:rect r="r" b="b" t="t" l="l"/>
            <a:pathLst>
              <a:path h="2355451" w="4710902">
                <a:moveTo>
                  <a:pt x="0" y="0"/>
                </a:moveTo>
                <a:lnTo>
                  <a:pt x="4710902" y="0"/>
                </a:lnTo>
                <a:lnTo>
                  <a:pt x="4710902" y="2355451"/>
                </a:lnTo>
                <a:lnTo>
                  <a:pt x="0" y="23554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-10799999">
            <a:off x="7727491" y="-230798"/>
            <a:ext cx="3426594" cy="1713297"/>
          </a:xfrm>
          <a:custGeom>
            <a:avLst/>
            <a:gdLst/>
            <a:ahLst/>
            <a:cxnLst/>
            <a:rect r="r" b="b" t="t" l="l"/>
            <a:pathLst>
              <a:path h="1713297" w="3426594">
                <a:moveTo>
                  <a:pt x="3426595" y="1713297"/>
                </a:moveTo>
                <a:lnTo>
                  <a:pt x="0" y="1713297"/>
                </a:lnTo>
                <a:lnTo>
                  <a:pt x="0" y="0"/>
                </a:lnTo>
                <a:lnTo>
                  <a:pt x="3426595" y="0"/>
                </a:lnTo>
                <a:lnTo>
                  <a:pt x="3426595" y="171329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546190" y="139902"/>
            <a:ext cx="5752319" cy="2232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8198"/>
              </a:lnSpc>
            </a:pPr>
            <a:r>
              <a:rPr lang="en-US" sz="12999">
                <a:solidFill>
                  <a:srgbClr val="064663"/>
                </a:solidFill>
                <a:latin typeface="Roboto Bold"/>
              </a:rPr>
              <a:t>Obsah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79501" y="2533877"/>
            <a:ext cx="9485698" cy="679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 spc="203">
                <a:solidFill>
                  <a:srgbClr val="064663"/>
                </a:solidFill>
                <a:latin typeface="Roboto"/>
              </a:rPr>
              <a:t>1. Úvod do serverov - Čo je to server?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79501" y="3374705"/>
            <a:ext cx="9485698" cy="679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 spc="203">
                <a:solidFill>
                  <a:srgbClr val="064663"/>
                </a:solidFill>
                <a:latin typeface="Roboto"/>
              </a:rPr>
              <a:t>2. Z čoho je server zložený?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79501" y="4216081"/>
            <a:ext cx="9485698" cy="679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 spc="203">
                <a:solidFill>
                  <a:srgbClr val="064663"/>
                </a:solidFill>
                <a:latin typeface="Roboto"/>
              </a:rPr>
              <a:t>3. Typy serverov a ich použitie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79501" y="5057457"/>
            <a:ext cx="11341541" cy="679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 spc="203">
                <a:solidFill>
                  <a:srgbClr val="064663"/>
                </a:solidFill>
                <a:latin typeface="Roboto"/>
              </a:rPr>
              <a:t>4. Virtualizácia serverov - Výhody/Nevýhody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79501" y="5898833"/>
            <a:ext cx="9485698" cy="679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 spc="203">
                <a:solidFill>
                  <a:srgbClr val="064663"/>
                </a:solidFill>
                <a:latin typeface="Roboto"/>
              </a:rPr>
              <a:t>5. Zabezpečenie serverov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-10799999">
            <a:off x="15932549" y="8080574"/>
            <a:ext cx="4710902" cy="2355451"/>
          </a:xfrm>
          <a:custGeom>
            <a:avLst/>
            <a:gdLst/>
            <a:ahLst/>
            <a:cxnLst/>
            <a:rect r="r" b="b" t="t" l="l"/>
            <a:pathLst>
              <a:path h="2355451" w="4710902">
                <a:moveTo>
                  <a:pt x="0" y="0"/>
                </a:moveTo>
                <a:lnTo>
                  <a:pt x="4710902" y="0"/>
                </a:lnTo>
                <a:lnTo>
                  <a:pt x="4710902" y="2355452"/>
                </a:lnTo>
                <a:lnTo>
                  <a:pt x="0" y="23554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2021041" y="1644516"/>
            <a:ext cx="4698303" cy="4710902"/>
            <a:chOff x="0" y="0"/>
            <a:chExt cx="6264404" cy="6281203"/>
          </a:xfrm>
        </p:grpSpPr>
        <p:sp>
          <p:nvSpPr>
            <p:cNvPr name="Freeform 12" id="12"/>
            <p:cNvSpPr/>
            <p:nvPr/>
          </p:nvSpPr>
          <p:spPr>
            <a:xfrm flipH="false" flipV="false" rot="5400000">
              <a:off x="-1570301" y="1570301"/>
              <a:ext cx="6281203" cy="3140601"/>
            </a:xfrm>
            <a:custGeom>
              <a:avLst/>
              <a:gdLst/>
              <a:ahLst/>
              <a:cxnLst/>
              <a:rect r="r" b="b" t="t" l="l"/>
              <a:pathLst>
                <a:path h="3140601" w="6281203">
                  <a:moveTo>
                    <a:pt x="0" y="0"/>
                  </a:moveTo>
                  <a:lnTo>
                    <a:pt x="6281203" y="0"/>
                  </a:lnTo>
                  <a:lnTo>
                    <a:pt x="6281203" y="3140601"/>
                  </a:lnTo>
                  <a:lnTo>
                    <a:pt x="0" y="31406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-5400000">
              <a:off x="1553502" y="1570301"/>
              <a:ext cx="6281203" cy="3140601"/>
            </a:xfrm>
            <a:custGeom>
              <a:avLst/>
              <a:gdLst/>
              <a:ahLst/>
              <a:cxnLst/>
              <a:rect r="r" b="b" t="t" l="l"/>
              <a:pathLst>
                <a:path h="3140601" w="6281203">
                  <a:moveTo>
                    <a:pt x="0" y="0"/>
                  </a:moveTo>
                  <a:lnTo>
                    <a:pt x="6281202" y="0"/>
                  </a:lnTo>
                  <a:lnTo>
                    <a:pt x="6281202" y="3140601"/>
                  </a:lnTo>
                  <a:lnTo>
                    <a:pt x="0" y="31406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663565" y="8998268"/>
            <a:ext cx="2139315" cy="1056323"/>
            <a:chOff x="0" y="0"/>
            <a:chExt cx="2852420" cy="140843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50800" y="43180"/>
              <a:ext cx="2805430" cy="1337310"/>
            </a:xfrm>
            <a:custGeom>
              <a:avLst/>
              <a:gdLst/>
              <a:ahLst/>
              <a:cxnLst/>
              <a:rect r="r" b="b" t="t" l="l"/>
              <a:pathLst>
                <a:path h="1337310" w="2805430">
                  <a:moveTo>
                    <a:pt x="0" y="440690"/>
                  </a:moveTo>
                  <a:cubicBezTo>
                    <a:pt x="255270" y="21590"/>
                    <a:pt x="400050" y="15240"/>
                    <a:pt x="518160" y="7620"/>
                  </a:cubicBezTo>
                  <a:cubicBezTo>
                    <a:pt x="641350" y="0"/>
                    <a:pt x="762000" y="44450"/>
                    <a:pt x="895350" y="49530"/>
                  </a:cubicBezTo>
                  <a:cubicBezTo>
                    <a:pt x="1043940" y="55880"/>
                    <a:pt x="1210310" y="30480"/>
                    <a:pt x="1370330" y="33020"/>
                  </a:cubicBezTo>
                  <a:cubicBezTo>
                    <a:pt x="1534160" y="36830"/>
                    <a:pt x="1711960" y="62230"/>
                    <a:pt x="1868170" y="71120"/>
                  </a:cubicBezTo>
                  <a:cubicBezTo>
                    <a:pt x="2006600" y="78740"/>
                    <a:pt x="2127250" y="52070"/>
                    <a:pt x="2260600" y="86360"/>
                  </a:cubicBezTo>
                  <a:cubicBezTo>
                    <a:pt x="2414270" y="127000"/>
                    <a:pt x="2655570" y="201930"/>
                    <a:pt x="2734310" y="323850"/>
                  </a:cubicBezTo>
                  <a:cubicBezTo>
                    <a:pt x="2805430" y="435610"/>
                    <a:pt x="2797810" y="635000"/>
                    <a:pt x="2749550" y="768350"/>
                  </a:cubicBezTo>
                  <a:cubicBezTo>
                    <a:pt x="2698750" y="909320"/>
                    <a:pt x="2536190" y="1049020"/>
                    <a:pt x="2415540" y="1143000"/>
                  </a:cubicBezTo>
                  <a:cubicBezTo>
                    <a:pt x="2311400" y="1223010"/>
                    <a:pt x="2212340" y="1295400"/>
                    <a:pt x="2084070" y="1313180"/>
                  </a:cubicBezTo>
                  <a:cubicBezTo>
                    <a:pt x="1925320" y="1337310"/>
                    <a:pt x="1696720" y="1243330"/>
                    <a:pt x="1525270" y="1209040"/>
                  </a:cubicBezTo>
                  <a:cubicBezTo>
                    <a:pt x="1380490" y="1178560"/>
                    <a:pt x="1245870" y="1129030"/>
                    <a:pt x="1121410" y="1120140"/>
                  </a:cubicBezTo>
                  <a:cubicBezTo>
                    <a:pt x="1017270" y="1113790"/>
                    <a:pt x="842010" y="1141730"/>
                    <a:pt x="829310" y="1144270"/>
                  </a:cubicBezTo>
                  <a:cubicBezTo>
                    <a:pt x="828040" y="1144270"/>
                    <a:pt x="828040" y="1144270"/>
                    <a:pt x="828040" y="1144270"/>
                  </a:cubicBezTo>
                  <a:cubicBezTo>
                    <a:pt x="826770" y="1144270"/>
                    <a:pt x="826770" y="1144270"/>
                    <a:pt x="825500" y="1144270"/>
                  </a:cubicBezTo>
                  <a:cubicBezTo>
                    <a:pt x="819150" y="1144270"/>
                    <a:pt x="797560" y="1148080"/>
                    <a:pt x="783590" y="1148080"/>
                  </a:cubicBezTo>
                  <a:cubicBezTo>
                    <a:pt x="769620" y="1146810"/>
                    <a:pt x="754380" y="1143000"/>
                    <a:pt x="740410" y="1141730"/>
                  </a:cubicBezTo>
                  <a:cubicBezTo>
                    <a:pt x="725170" y="1140460"/>
                    <a:pt x="707390" y="1141730"/>
                    <a:pt x="695960" y="1140460"/>
                  </a:cubicBezTo>
                  <a:cubicBezTo>
                    <a:pt x="687070" y="1137920"/>
                    <a:pt x="681990" y="1134110"/>
                    <a:pt x="674370" y="1131570"/>
                  </a:cubicBezTo>
                  <a:cubicBezTo>
                    <a:pt x="666750" y="1130300"/>
                    <a:pt x="660400" y="1131570"/>
                    <a:pt x="652780" y="1129030"/>
                  </a:cubicBezTo>
                  <a:cubicBezTo>
                    <a:pt x="641350" y="1125220"/>
                    <a:pt x="626110" y="1115060"/>
                    <a:pt x="612140" y="1108710"/>
                  </a:cubicBezTo>
                  <a:cubicBezTo>
                    <a:pt x="599440" y="1102360"/>
                    <a:pt x="581660" y="1098550"/>
                    <a:pt x="571500" y="1093470"/>
                  </a:cubicBezTo>
                  <a:cubicBezTo>
                    <a:pt x="563880" y="1088390"/>
                    <a:pt x="560070" y="1083310"/>
                    <a:pt x="553720" y="1079500"/>
                  </a:cubicBezTo>
                  <a:cubicBezTo>
                    <a:pt x="547370" y="1074420"/>
                    <a:pt x="541020" y="1074420"/>
                    <a:pt x="533400" y="1069340"/>
                  </a:cubicBezTo>
                  <a:cubicBezTo>
                    <a:pt x="524510" y="1061720"/>
                    <a:pt x="513080" y="1047750"/>
                    <a:pt x="502920" y="1037590"/>
                  </a:cubicBezTo>
                  <a:cubicBezTo>
                    <a:pt x="491490" y="1027430"/>
                    <a:pt x="476250" y="1018540"/>
                    <a:pt x="468630" y="1009650"/>
                  </a:cubicBezTo>
                  <a:cubicBezTo>
                    <a:pt x="462280" y="1002030"/>
                    <a:pt x="461010" y="995680"/>
                    <a:pt x="455930" y="990600"/>
                  </a:cubicBezTo>
                  <a:cubicBezTo>
                    <a:pt x="452120" y="984250"/>
                    <a:pt x="445770" y="981710"/>
                    <a:pt x="440690" y="974090"/>
                  </a:cubicBezTo>
                  <a:cubicBezTo>
                    <a:pt x="434340" y="963930"/>
                    <a:pt x="427990" y="947420"/>
                    <a:pt x="421640" y="934720"/>
                  </a:cubicBezTo>
                  <a:cubicBezTo>
                    <a:pt x="414020" y="922020"/>
                    <a:pt x="414020" y="909320"/>
                    <a:pt x="398780" y="897890"/>
                  </a:cubicBezTo>
                  <a:cubicBezTo>
                    <a:pt x="355600" y="864870"/>
                    <a:pt x="166370" y="871220"/>
                    <a:pt x="100330" y="802640"/>
                  </a:cubicBezTo>
                  <a:cubicBezTo>
                    <a:pt x="27940" y="726440"/>
                    <a:pt x="0" y="440690"/>
                    <a:pt x="0" y="44069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5598795" y="9207818"/>
            <a:ext cx="604838" cy="604838"/>
            <a:chOff x="0" y="0"/>
            <a:chExt cx="806450" cy="80645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48260" y="40640"/>
              <a:ext cx="697230" cy="717550"/>
            </a:xfrm>
            <a:custGeom>
              <a:avLst/>
              <a:gdLst/>
              <a:ahLst/>
              <a:cxnLst/>
              <a:rect r="r" b="b" t="t" l="l"/>
              <a:pathLst>
                <a:path h="717550" w="697230">
                  <a:moveTo>
                    <a:pt x="697230" y="254000"/>
                  </a:moveTo>
                  <a:cubicBezTo>
                    <a:pt x="697230" y="477520"/>
                    <a:pt x="671830" y="534670"/>
                    <a:pt x="637540" y="579120"/>
                  </a:cubicBezTo>
                  <a:cubicBezTo>
                    <a:pt x="604520" y="622300"/>
                    <a:pt x="553720" y="660400"/>
                    <a:pt x="504190" y="683260"/>
                  </a:cubicBezTo>
                  <a:cubicBezTo>
                    <a:pt x="453390" y="706120"/>
                    <a:pt x="391160" y="717550"/>
                    <a:pt x="336550" y="713740"/>
                  </a:cubicBezTo>
                  <a:cubicBezTo>
                    <a:pt x="281940" y="711200"/>
                    <a:pt x="220980" y="692150"/>
                    <a:pt x="173990" y="664210"/>
                  </a:cubicBezTo>
                  <a:cubicBezTo>
                    <a:pt x="127000" y="635000"/>
                    <a:pt x="82550" y="590550"/>
                    <a:pt x="53340" y="543560"/>
                  </a:cubicBezTo>
                  <a:cubicBezTo>
                    <a:pt x="25400" y="496570"/>
                    <a:pt x="6350" y="435610"/>
                    <a:pt x="2540" y="381000"/>
                  </a:cubicBezTo>
                  <a:cubicBezTo>
                    <a:pt x="0" y="326390"/>
                    <a:pt x="11430" y="264160"/>
                    <a:pt x="34290" y="213360"/>
                  </a:cubicBezTo>
                  <a:cubicBezTo>
                    <a:pt x="55880" y="162560"/>
                    <a:pt x="95250" y="113030"/>
                    <a:pt x="138430" y="78740"/>
                  </a:cubicBezTo>
                  <a:cubicBezTo>
                    <a:pt x="181610" y="45720"/>
                    <a:pt x="240030" y="19050"/>
                    <a:pt x="293370" y="10160"/>
                  </a:cubicBezTo>
                  <a:cubicBezTo>
                    <a:pt x="347980" y="0"/>
                    <a:pt x="411480" y="3810"/>
                    <a:pt x="463550" y="20320"/>
                  </a:cubicBezTo>
                  <a:cubicBezTo>
                    <a:pt x="516890" y="36830"/>
                    <a:pt x="609600" y="107950"/>
                    <a:pt x="609600" y="10795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16004192" y="-1297445"/>
            <a:ext cx="3980134" cy="4114800"/>
          </a:xfrm>
          <a:custGeom>
            <a:avLst/>
            <a:gdLst/>
            <a:ahLst/>
            <a:cxnLst/>
            <a:rect r="r" b="b" t="t" l="l"/>
            <a:pathLst>
              <a:path h="4114800" w="3980134">
                <a:moveTo>
                  <a:pt x="0" y="0"/>
                </a:moveTo>
                <a:lnTo>
                  <a:pt x="3980133" y="0"/>
                </a:lnTo>
                <a:lnTo>
                  <a:pt x="398013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190916" y="2158048"/>
            <a:ext cx="15068384" cy="7555355"/>
          </a:xfrm>
          <a:custGeom>
            <a:avLst/>
            <a:gdLst/>
            <a:ahLst/>
            <a:cxnLst/>
            <a:rect r="r" b="b" t="t" l="l"/>
            <a:pathLst>
              <a:path h="7555355" w="15068384">
                <a:moveTo>
                  <a:pt x="0" y="0"/>
                </a:moveTo>
                <a:lnTo>
                  <a:pt x="15068384" y="0"/>
                </a:lnTo>
                <a:lnTo>
                  <a:pt x="15068384" y="7555355"/>
                </a:lnTo>
                <a:lnTo>
                  <a:pt x="0" y="75553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9999"/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5901214" y="6581208"/>
            <a:ext cx="5394986" cy="2929028"/>
          </a:xfrm>
          <a:custGeom>
            <a:avLst/>
            <a:gdLst/>
            <a:ahLst/>
            <a:cxnLst/>
            <a:rect r="r" b="b" t="t" l="l"/>
            <a:pathLst>
              <a:path h="2929028" w="5394986">
                <a:moveTo>
                  <a:pt x="0" y="0"/>
                </a:moveTo>
                <a:lnTo>
                  <a:pt x="5394986" y="0"/>
                </a:lnTo>
                <a:lnTo>
                  <a:pt x="5394986" y="2929028"/>
                </a:lnTo>
                <a:lnTo>
                  <a:pt x="0" y="292902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4418384" y="161925"/>
            <a:ext cx="9451231" cy="1714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5599">
                <a:solidFill>
                  <a:srgbClr val="064663"/>
                </a:solidFill>
                <a:latin typeface="Roboto Bold"/>
              </a:rPr>
              <a:t>3.  Typy serverov a ich použitie                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051596" y="1809750"/>
            <a:ext cx="4184809" cy="6299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79"/>
              </a:lnSpc>
              <a:spcBef>
                <a:spcPct val="0"/>
              </a:spcBef>
            </a:pPr>
            <a:r>
              <a:rPr lang="en-US" sz="3699" spc="188">
                <a:solidFill>
                  <a:srgbClr val="064663"/>
                </a:solidFill>
                <a:latin typeface="Roboto Bold"/>
              </a:rPr>
              <a:t>Aplikačné servery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566276" y="2833528"/>
            <a:ext cx="15155448" cy="35902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 spc="173">
                <a:solidFill>
                  <a:srgbClr val="064663"/>
                </a:solidFill>
                <a:latin typeface="Roboto"/>
              </a:rPr>
              <a:t>Aplikačné servery sú 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softvérové platformy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, ktoré poskytujú 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prostredie 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na 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spúšťanie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, 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riadenie 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a 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spravovanie 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distribuovaných 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aplikácií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. Tieto servery sú zvyčajne navrhnuté tak, aby 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umožnili vývoj 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a 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nasadenie 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podnikových aplikácií, ktoré sú často 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zložené 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z 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viacerých modulov 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alebo 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komponentov 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a 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musia 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byť 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schopné integrovať sa 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s ďalšími 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systémami 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a 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technológiami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. 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663565" y="8998268"/>
            <a:ext cx="2139315" cy="1056323"/>
            <a:chOff x="0" y="0"/>
            <a:chExt cx="2852420" cy="140843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50800" y="43180"/>
              <a:ext cx="2805430" cy="1337310"/>
            </a:xfrm>
            <a:custGeom>
              <a:avLst/>
              <a:gdLst/>
              <a:ahLst/>
              <a:cxnLst/>
              <a:rect r="r" b="b" t="t" l="l"/>
              <a:pathLst>
                <a:path h="1337310" w="2805430">
                  <a:moveTo>
                    <a:pt x="0" y="440690"/>
                  </a:moveTo>
                  <a:cubicBezTo>
                    <a:pt x="255270" y="21590"/>
                    <a:pt x="400050" y="15240"/>
                    <a:pt x="518160" y="7620"/>
                  </a:cubicBezTo>
                  <a:cubicBezTo>
                    <a:pt x="641350" y="0"/>
                    <a:pt x="762000" y="44450"/>
                    <a:pt x="895350" y="49530"/>
                  </a:cubicBezTo>
                  <a:cubicBezTo>
                    <a:pt x="1043940" y="55880"/>
                    <a:pt x="1210310" y="30480"/>
                    <a:pt x="1370330" y="33020"/>
                  </a:cubicBezTo>
                  <a:cubicBezTo>
                    <a:pt x="1534160" y="36830"/>
                    <a:pt x="1711960" y="62230"/>
                    <a:pt x="1868170" y="71120"/>
                  </a:cubicBezTo>
                  <a:cubicBezTo>
                    <a:pt x="2006600" y="78740"/>
                    <a:pt x="2127250" y="52070"/>
                    <a:pt x="2260600" y="86360"/>
                  </a:cubicBezTo>
                  <a:cubicBezTo>
                    <a:pt x="2414270" y="127000"/>
                    <a:pt x="2655570" y="201930"/>
                    <a:pt x="2734310" y="323850"/>
                  </a:cubicBezTo>
                  <a:cubicBezTo>
                    <a:pt x="2805430" y="435610"/>
                    <a:pt x="2797810" y="635000"/>
                    <a:pt x="2749550" y="768350"/>
                  </a:cubicBezTo>
                  <a:cubicBezTo>
                    <a:pt x="2698750" y="909320"/>
                    <a:pt x="2536190" y="1049020"/>
                    <a:pt x="2415540" y="1143000"/>
                  </a:cubicBezTo>
                  <a:cubicBezTo>
                    <a:pt x="2311400" y="1223010"/>
                    <a:pt x="2212340" y="1295400"/>
                    <a:pt x="2084070" y="1313180"/>
                  </a:cubicBezTo>
                  <a:cubicBezTo>
                    <a:pt x="1925320" y="1337310"/>
                    <a:pt x="1696720" y="1243330"/>
                    <a:pt x="1525270" y="1209040"/>
                  </a:cubicBezTo>
                  <a:cubicBezTo>
                    <a:pt x="1380490" y="1178560"/>
                    <a:pt x="1245870" y="1129030"/>
                    <a:pt x="1121410" y="1120140"/>
                  </a:cubicBezTo>
                  <a:cubicBezTo>
                    <a:pt x="1017270" y="1113790"/>
                    <a:pt x="842010" y="1141730"/>
                    <a:pt x="829310" y="1144270"/>
                  </a:cubicBezTo>
                  <a:cubicBezTo>
                    <a:pt x="828040" y="1144270"/>
                    <a:pt x="828040" y="1144270"/>
                    <a:pt x="828040" y="1144270"/>
                  </a:cubicBezTo>
                  <a:cubicBezTo>
                    <a:pt x="826770" y="1144270"/>
                    <a:pt x="826770" y="1144270"/>
                    <a:pt x="825500" y="1144270"/>
                  </a:cubicBezTo>
                  <a:cubicBezTo>
                    <a:pt x="819150" y="1144270"/>
                    <a:pt x="797560" y="1148080"/>
                    <a:pt x="783590" y="1148080"/>
                  </a:cubicBezTo>
                  <a:cubicBezTo>
                    <a:pt x="769620" y="1146810"/>
                    <a:pt x="754380" y="1143000"/>
                    <a:pt x="740410" y="1141730"/>
                  </a:cubicBezTo>
                  <a:cubicBezTo>
                    <a:pt x="725170" y="1140460"/>
                    <a:pt x="707390" y="1141730"/>
                    <a:pt x="695960" y="1140460"/>
                  </a:cubicBezTo>
                  <a:cubicBezTo>
                    <a:pt x="687070" y="1137920"/>
                    <a:pt x="681990" y="1134110"/>
                    <a:pt x="674370" y="1131570"/>
                  </a:cubicBezTo>
                  <a:cubicBezTo>
                    <a:pt x="666750" y="1130300"/>
                    <a:pt x="660400" y="1131570"/>
                    <a:pt x="652780" y="1129030"/>
                  </a:cubicBezTo>
                  <a:cubicBezTo>
                    <a:pt x="641350" y="1125220"/>
                    <a:pt x="626110" y="1115060"/>
                    <a:pt x="612140" y="1108710"/>
                  </a:cubicBezTo>
                  <a:cubicBezTo>
                    <a:pt x="599440" y="1102360"/>
                    <a:pt x="581660" y="1098550"/>
                    <a:pt x="571500" y="1093470"/>
                  </a:cubicBezTo>
                  <a:cubicBezTo>
                    <a:pt x="563880" y="1088390"/>
                    <a:pt x="560070" y="1083310"/>
                    <a:pt x="553720" y="1079500"/>
                  </a:cubicBezTo>
                  <a:cubicBezTo>
                    <a:pt x="547370" y="1074420"/>
                    <a:pt x="541020" y="1074420"/>
                    <a:pt x="533400" y="1069340"/>
                  </a:cubicBezTo>
                  <a:cubicBezTo>
                    <a:pt x="524510" y="1061720"/>
                    <a:pt x="513080" y="1047750"/>
                    <a:pt x="502920" y="1037590"/>
                  </a:cubicBezTo>
                  <a:cubicBezTo>
                    <a:pt x="491490" y="1027430"/>
                    <a:pt x="476250" y="1018540"/>
                    <a:pt x="468630" y="1009650"/>
                  </a:cubicBezTo>
                  <a:cubicBezTo>
                    <a:pt x="462280" y="1002030"/>
                    <a:pt x="461010" y="995680"/>
                    <a:pt x="455930" y="990600"/>
                  </a:cubicBezTo>
                  <a:cubicBezTo>
                    <a:pt x="452120" y="984250"/>
                    <a:pt x="445770" y="981710"/>
                    <a:pt x="440690" y="974090"/>
                  </a:cubicBezTo>
                  <a:cubicBezTo>
                    <a:pt x="434340" y="963930"/>
                    <a:pt x="427990" y="947420"/>
                    <a:pt x="421640" y="934720"/>
                  </a:cubicBezTo>
                  <a:cubicBezTo>
                    <a:pt x="414020" y="922020"/>
                    <a:pt x="414020" y="909320"/>
                    <a:pt x="398780" y="897890"/>
                  </a:cubicBezTo>
                  <a:cubicBezTo>
                    <a:pt x="355600" y="864870"/>
                    <a:pt x="166370" y="871220"/>
                    <a:pt x="100330" y="802640"/>
                  </a:cubicBezTo>
                  <a:cubicBezTo>
                    <a:pt x="27940" y="726440"/>
                    <a:pt x="0" y="440690"/>
                    <a:pt x="0" y="44069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5598795" y="9207818"/>
            <a:ext cx="604838" cy="604838"/>
            <a:chOff x="0" y="0"/>
            <a:chExt cx="806450" cy="80645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48260" y="40640"/>
              <a:ext cx="697230" cy="717550"/>
            </a:xfrm>
            <a:custGeom>
              <a:avLst/>
              <a:gdLst/>
              <a:ahLst/>
              <a:cxnLst/>
              <a:rect r="r" b="b" t="t" l="l"/>
              <a:pathLst>
                <a:path h="717550" w="697230">
                  <a:moveTo>
                    <a:pt x="697230" y="254000"/>
                  </a:moveTo>
                  <a:cubicBezTo>
                    <a:pt x="697230" y="477520"/>
                    <a:pt x="671830" y="534670"/>
                    <a:pt x="637540" y="579120"/>
                  </a:cubicBezTo>
                  <a:cubicBezTo>
                    <a:pt x="604520" y="622300"/>
                    <a:pt x="553720" y="660400"/>
                    <a:pt x="504190" y="683260"/>
                  </a:cubicBezTo>
                  <a:cubicBezTo>
                    <a:pt x="453390" y="706120"/>
                    <a:pt x="391160" y="717550"/>
                    <a:pt x="336550" y="713740"/>
                  </a:cubicBezTo>
                  <a:cubicBezTo>
                    <a:pt x="281940" y="711200"/>
                    <a:pt x="220980" y="692150"/>
                    <a:pt x="173990" y="664210"/>
                  </a:cubicBezTo>
                  <a:cubicBezTo>
                    <a:pt x="127000" y="635000"/>
                    <a:pt x="82550" y="590550"/>
                    <a:pt x="53340" y="543560"/>
                  </a:cubicBezTo>
                  <a:cubicBezTo>
                    <a:pt x="25400" y="496570"/>
                    <a:pt x="6350" y="435610"/>
                    <a:pt x="2540" y="381000"/>
                  </a:cubicBezTo>
                  <a:cubicBezTo>
                    <a:pt x="0" y="326390"/>
                    <a:pt x="11430" y="264160"/>
                    <a:pt x="34290" y="213360"/>
                  </a:cubicBezTo>
                  <a:cubicBezTo>
                    <a:pt x="55880" y="162560"/>
                    <a:pt x="95250" y="113030"/>
                    <a:pt x="138430" y="78740"/>
                  </a:cubicBezTo>
                  <a:cubicBezTo>
                    <a:pt x="181610" y="45720"/>
                    <a:pt x="240030" y="19050"/>
                    <a:pt x="293370" y="10160"/>
                  </a:cubicBezTo>
                  <a:cubicBezTo>
                    <a:pt x="347980" y="0"/>
                    <a:pt x="411480" y="3810"/>
                    <a:pt x="463550" y="20320"/>
                  </a:cubicBezTo>
                  <a:cubicBezTo>
                    <a:pt x="516890" y="36830"/>
                    <a:pt x="609600" y="107950"/>
                    <a:pt x="609600" y="10795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2190916" y="2158048"/>
            <a:ext cx="15068384" cy="7555355"/>
          </a:xfrm>
          <a:custGeom>
            <a:avLst/>
            <a:gdLst/>
            <a:ahLst/>
            <a:cxnLst/>
            <a:rect r="r" b="b" t="t" l="l"/>
            <a:pathLst>
              <a:path h="7555355" w="15068384">
                <a:moveTo>
                  <a:pt x="0" y="0"/>
                </a:moveTo>
                <a:lnTo>
                  <a:pt x="15068384" y="0"/>
                </a:lnTo>
                <a:lnTo>
                  <a:pt x="15068384" y="7555355"/>
                </a:lnTo>
                <a:lnTo>
                  <a:pt x="0" y="75553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1172547" y="7755255"/>
            <a:ext cx="3980134" cy="4114800"/>
          </a:xfrm>
          <a:custGeom>
            <a:avLst/>
            <a:gdLst/>
            <a:ahLst/>
            <a:cxnLst/>
            <a:rect r="r" b="b" t="t" l="l"/>
            <a:pathLst>
              <a:path h="4114800" w="3980134">
                <a:moveTo>
                  <a:pt x="0" y="0"/>
                </a:moveTo>
                <a:lnTo>
                  <a:pt x="3980134" y="0"/>
                </a:lnTo>
                <a:lnTo>
                  <a:pt x="398013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4418384" y="161925"/>
            <a:ext cx="9451231" cy="1714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5599">
                <a:solidFill>
                  <a:srgbClr val="064663"/>
                </a:solidFill>
                <a:latin typeface="Roboto Bold"/>
              </a:rPr>
              <a:t>3.  Typy serverov a ich použitie                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051596" y="1809750"/>
            <a:ext cx="4184809" cy="6299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79"/>
              </a:lnSpc>
              <a:spcBef>
                <a:spcPct val="0"/>
              </a:spcBef>
            </a:pPr>
            <a:r>
              <a:rPr lang="en-US" sz="3699" spc="188">
                <a:solidFill>
                  <a:srgbClr val="064663"/>
                </a:solidFill>
                <a:latin typeface="Roboto Bold"/>
              </a:rPr>
              <a:t>Aplikačné servery</a:t>
            </a:r>
          </a:p>
        </p:txBody>
      </p:sp>
    </p:spTree>
  </p:cSld>
  <p:clrMapOvr>
    <a:masterClrMapping/>
  </p:clrMapOvr>
  <p:transition spd="fast">
    <p:fade/>
  </p:transition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663565" y="8998268"/>
            <a:ext cx="2139315" cy="1056323"/>
            <a:chOff x="0" y="0"/>
            <a:chExt cx="2852420" cy="140843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50800" y="43180"/>
              <a:ext cx="2805430" cy="1337310"/>
            </a:xfrm>
            <a:custGeom>
              <a:avLst/>
              <a:gdLst/>
              <a:ahLst/>
              <a:cxnLst/>
              <a:rect r="r" b="b" t="t" l="l"/>
              <a:pathLst>
                <a:path h="1337310" w="2805430">
                  <a:moveTo>
                    <a:pt x="0" y="440690"/>
                  </a:moveTo>
                  <a:cubicBezTo>
                    <a:pt x="255270" y="21590"/>
                    <a:pt x="400050" y="15240"/>
                    <a:pt x="518160" y="7620"/>
                  </a:cubicBezTo>
                  <a:cubicBezTo>
                    <a:pt x="641350" y="0"/>
                    <a:pt x="762000" y="44450"/>
                    <a:pt x="895350" y="49530"/>
                  </a:cubicBezTo>
                  <a:cubicBezTo>
                    <a:pt x="1043940" y="55880"/>
                    <a:pt x="1210310" y="30480"/>
                    <a:pt x="1370330" y="33020"/>
                  </a:cubicBezTo>
                  <a:cubicBezTo>
                    <a:pt x="1534160" y="36830"/>
                    <a:pt x="1711960" y="62230"/>
                    <a:pt x="1868170" y="71120"/>
                  </a:cubicBezTo>
                  <a:cubicBezTo>
                    <a:pt x="2006600" y="78740"/>
                    <a:pt x="2127250" y="52070"/>
                    <a:pt x="2260600" y="86360"/>
                  </a:cubicBezTo>
                  <a:cubicBezTo>
                    <a:pt x="2414270" y="127000"/>
                    <a:pt x="2655570" y="201930"/>
                    <a:pt x="2734310" y="323850"/>
                  </a:cubicBezTo>
                  <a:cubicBezTo>
                    <a:pt x="2805430" y="435610"/>
                    <a:pt x="2797810" y="635000"/>
                    <a:pt x="2749550" y="768350"/>
                  </a:cubicBezTo>
                  <a:cubicBezTo>
                    <a:pt x="2698750" y="909320"/>
                    <a:pt x="2536190" y="1049020"/>
                    <a:pt x="2415540" y="1143000"/>
                  </a:cubicBezTo>
                  <a:cubicBezTo>
                    <a:pt x="2311400" y="1223010"/>
                    <a:pt x="2212340" y="1295400"/>
                    <a:pt x="2084070" y="1313180"/>
                  </a:cubicBezTo>
                  <a:cubicBezTo>
                    <a:pt x="1925320" y="1337310"/>
                    <a:pt x="1696720" y="1243330"/>
                    <a:pt x="1525270" y="1209040"/>
                  </a:cubicBezTo>
                  <a:cubicBezTo>
                    <a:pt x="1380490" y="1178560"/>
                    <a:pt x="1245870" y="1129030"/>
                    <a:pt x="1121410" y="1120140"/>
                  </a:cubicBezTo>
                  <a:cubicBezTo>
                    <a:pt x="1017270" y="1113790"/>
                    <a:pt x="842010" y="1141730"/>
                    <a:pt x="829310" y="1144270"/>
                  </a:cubicBezTo>
                  <a:cubicBezTo>
                    <a:pt x="828040" y="1144270"/>
                    <a:pt x="828040" y="1144270"/>
                    <a:pt x="828040" y="1144270"/>
                  </a:cubicBezTo>
                  <a:cubicBezTo>
                    <a:pt x="826770" y="1144270"/>
                    <a:pt x="826770" y="1144270"/>
                    <a:pt x="825500" y="1144270"/>
                  </a:cubicBezTo>
                  <a:cubicBezTo>
                    <a:pt x="819150" y="1144270"/>
                    <a:pt x="797560" y="1148080"/>
                    <a:pt x="783590" y="1148080"/>
                  </a:cubicBezTo>
                  <a:cubicBezTo>
                    <a:pt x="769620" y="1146810"/>
                    <a:pt x="754380" y="1143000"/>
                    <a:pt x="740410" y="1141730"/>
                  </a:cubicBezTo>
                  <a:cubicBezTo>
                    <a:pt x="725170" y="1140460"/>
                    <a:pt x="707390" y="1141730"/>
                    <a:pt x="695960" y="1140460"/>
                  </a:cubicBezTo>
                  <a:cubicBezTo>
                    <a:pt x="687070" y="1137920"/>
                    <a:pt x="681990" y="1134110"/>
                    <a:pt x="674370" y="1131570"/>
                  </a:cubicBezTo>
                  <a:cubicBezTo>
                    <a:pt x="666750" y="1130300"/>
                    <a:pt x="660400" y="1131570"/>
                    <a:pt x="652780" y="1129030"/>
                  </a:cubicBezTo>
                  <a:cubicBezTo>
                    <a:pt x="641350" y="1125220"/>
                    <a:pt x="626110" y="1115060"/>
                    <a:pt x="612140" y="1108710"/>
                  </a:cubicBezTo>
                  <a:cubicBezTo>
                    <a:pt x="599440" y="1102360"/>
                    <a:pt x="581660" y="1098550"/>
                    <a:pt x="571500" y="1093470"/>
                  </a:cubicBezTo>
                  <a:cubicBezTo>
                    <a:pt x="563880" y="1088390"/>
                    <a:pt x="560070" y="1083310"/>
                    <a:pt x="553720" y="1079500"/>
                  </a:cubicBezTo>
                  <a:cubicBezTo>
                    <a:pt x="547370" y="1074420"/>
                    <a:pt x="541020" y="1074420"/>
                    <a:pt x="533400" y="1069340"/>
                  </a:cubicBezTo>
                  <a:cubicBezTo>
                    <a:pt x="524510" y="1061720"/>
                    <a:pt x="513080" y="1047750"/>
                    <a:pt x="502920" y="1037590"/>
                  </a:cubicBezTo>
                  <a:cubicBezTo>
                    <a:pt x="491490" y="1027430"/>
                    <a:pt x="476250" y="1018540"/>
                    <a:pt x="468630" y="1009650"/>
                  </a:cubicBezTo>
                  <a:cubicBezTo>
                    <a:pt x="462280" y="1002030"/>
                    <a:pt x="461010" y="995680"/>
                    <a:pt x="455930" y="990600"/>
                  </a:cubicBezTo>
                  <a:cubicBezTo>
                    <a:pt x="452120" y="984250"/>
                    <a:pt x="445770" y="981710"/>
                    <a:pt x="440690" y="974090"/>
                  </a:cubicBezTo>
                  <a:cubicBezTo>
                    <a:pt x="434340" y="963930"/>
                    <a:pt x="427990" y="947420"/>
                    <a:pt x="421640" y="934720"/>
                  </a:cubicBezTo>
                  <a:cubicBezTo>
                    <a:pt x="414020" y="922020"/>
                    <a:pt x="414020" y="909320"/>
                    <a:pt x="398780" y="897890"/>
                  </a:cubicBezTo>
                  <a:cubicBezTo>
                    <a:pt x="355600" y="864870"/>
                    <a:pt x="166370" y="871220"/>
                    <a:pt x="100330" y="802640"/>
                  </a:cubicBezTo>
                  <a:cubicBezTo>
                    <a:pt x="27940" y="726440"/>
                    <a:pt x="0" y="440690"/>
                    <a:pt x="0" y="44069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5598795" y="9207818"/>
            <a:ext cx="604838" cy="604838"/>
            <a:chOff x="0" y="0"/>
            <a:chExt cx="806450" cy="80645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48260" y="40640"/>
              <a:ext cx="697230" cy="717550"/>
            </a:xfrm>
            <a:custGeom>
              <a:avLst/>
              <a:gdLst/>
              <a:ahLst/>
              <a:cxnLst/>
              <a:rect r="r" b="b" t="t" l="l"/>
              <a:pathLst>
                <a:path h="717550" w="697230">
                  <a:moveTo>
                    <a:pt x="697230" y="254000"/>
                  </a:moveTo>
                  <a:cubicBezTo>
                    <a:pt x="697230" y="477520"/>
                    <a:pt x="671830" y="534670"/>
                    <a:pt x="637540" y="579120"/>
                  </a:cubicBezTo>
                  <a:cubicBezTo>
                    <a:pt x="604520" y="622300"/>
                    <a:pt x="553720" y="660400"/>
                    <a:pt x="504190" y="683260"/>
                  </a:cubicBezTo>
                  <a:cubicBezTo>
                    <a:pt x="453390" y="706120"/>
                    <a:pt x="391160" y="717550"/>
                    <a:pt x="336550" y="713740"/>
                  </a:cubicBezTo>
                  <a:cubicBezTo>
                    <a:pt x="281940" y="711200"/>
                    <a:pt x="220980" y="692150"/>
                    <a:pt x="173990" y="664210"/>
                  </a:cubicBezTo>
                  <a:cubicBezTo>
                    <a:pt x="127000" y="635000"/>
                    <a:pt x="82550" y="590550"/>
                    <a:pt x="53340" y="543560"/>
                  </a:cubicBezTo>
                  <a:cubicBezTo>
                    <a:pt x="25400" y="496570"/>
                    <a:pt x="6350" y="435610"/>
                    <a:pt x="2540" y="381000"/>
                  </a:cubicBezTo>
                  <a:cubicBezTo>
                    <a:pt x="0" y="326390"/>
                    <a:pt x="11430" y="264160"/>
                    <a:pt x="34290" y="213360"/>
                  </a:cubicBezTo>
                  <a:cubicBezTo>
                    <a:pt x="55880" y="162560"/>
                    <a:pt x="95250" y="113030"/>
                    <a:pt x="138430" y="78740"/>
                  </a:cubicBezTo>
                  <a:cubicBezTo>
                    <a:pt x="181610" y="45720"/>
                    <a:pt x="240030" y="19050"/>
                    <a:pt x="293370" y="10160"/>
                  </a:cubicBezTo>
                  <a:cubicBezTo>
                    <a:pt x="347980" y="0"/>
                    <a:pt x="411480" y="3810"/>
                    <a:pt x="463550" y="20320"/>
                  </a:cubicBezTo>
                  <a:cubicBezTo>
                    <a:pt x="516890" y="36830"/>
                    <a:pt x="609600" y="107950"/>
                    <a:pt x="609600" y="10795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16004192" y="-1297445"/>
            <a:ext cx="3980134" cy="4114800"/>
          </a:xfrm>
          <a:custGeom>
            <a:avLst/>
            <a:gdLst/>
            <a:ahLst/>
            <a:cxnLst/>
            <a:rect r="r" b="b" t="t" l="l"/>
            <a:pathLst>
              <a:path h="4114800" w="3980134">
                <a:moveTo>
                  <a:pt x="0" y="0"/>
                </a:moveTo>
                <a:lnTo>
                  <a:pt x="3980133" y="0"/>
                </a:lnTo>
                <a:lnTo>
                  <a:pt x="398013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566276" y="2833528"/>
            <a:ext cx="15155448" cy="47904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</a:p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 spc="173">
                <a:solidFill>
                  <a:srgbClr val="064663"/>
                </a:solidFill>
                <a:latin typeface="Roboto Bold"/>
              </a:rPr>
              <a:t>DNS (Domain Name System)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 servery sú zodpovedné za 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prekladanie doménových mien 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(</a:t>
            </a:r>
            <a:r>
              <a:rPr lang="en-US" sz="3399" spc="173" u="sng">
                <a:solidFill>
                  <a:srgbClr val="064663"/>
                </a:solidFill>
                <a:latin typeface="Roboto"/>
                <a:hlinkClick r:id="rId4" tooltip="http://www.example.com/"/>
              </a:rPr>
              <a:t>www.example.com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) na 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IP adresy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, ktoré sú potrebné na 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identifikáciu webových serverov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 a iných 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počítačových zariadení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 na 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internete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. Tieto servery majú 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kľúčový 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význam v fungovaní internetu a umožňujú používateľom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 prístup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 k 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webovým stránkam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, 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e-mailovým serverom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 a iným 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online službám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 prostredníctvom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 zrozumiteľných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 doménových mien.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2964236" y="853920"/>
            <a:ext cx="11857150" cy="8958735"/>
          </a:xfrm>
          <a:custGeom>
            <a:avLst/>
            <a:gdLst/>
            <a:ahLst/>
            <a:cxnLst/>
            <a:rect r="r" b="b" t="t" l="l"/>
            <a:pathLst>
              <a:path h="8958735" w="11857150">
                <a:moveTo>
                  <a:pt x="0" y="0"/>
                </a:moveTo>
                <a:lnTo>
                  <a:pt x="11857150" y="0"/>
                </a:lnTo>
                <a:lnTo>
                  <a:pt x="11857150" y="8958735"/>
                </a:lnTo>
                <a:lnTo>
                  <a:pt x="0" y="895873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9999"/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4418384" y="161925"/>
            <a:ext cx="9451231" cy="1714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5599">
                <a:solidFill>
                  <a:srgbClr val="064663"/>
                </a:solidFill>
                <a:latin typeface="Roboto Bold"/>
              </a:rPr>
              <a:t>3.  Typy serverov a ich použitie                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707928" y="1809750"/>
            <a:ext cx="2872145" cy="6299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79"/>
              </a:lnSpc>
              <a:spcBef>
                <a:spcPct val="0"/>
              </a:spcBef>
            </a:pPr>
            <a:r>
              <a:rPr lang="en-US" sz="3699" spc="188">
                <a:solidFill>
                  <a:srgbClr val="064663"/>
                </a:solidFill>
                <a:latin typeface="Roboto Bold"/>
              </a:rPr>
              <a:t>DNS servery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663565" y="8998268"/>
            <a:ext cx="2139315" cy="1056323"/>
            <a:chOff x="0" y="0"/>
            <a:chExt cx="2852420" cy="140843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50800" y="43180"/>
              <a:ext cx="2805430" cy="1337310"/>
            </a:xfrm>
            <a:custGeom>
              <a:avLst/>
              <a:gdLst/>
              <a:ahLst/>
              <a:cxnLst/>
              <a:rect r="r" b="b" t="t" l="l"/>
              <a:pathLst>
                <a:path h="1337310" w="2805430">
                  <a:moveTo>
                    <a:pt x="0" y="440690"/>
                  </a:moveTo>
                  <a:cubicBezTo>
                    <a:pt x="255270" y="21590"/>
                    <a:pt x="400050" y="15240"/>
                    <a:pt x="518160" y="7620"/>
                  </a:cubicBezTo>
                  <a:cubicBezTo>
                    <a:pt x="641350" y="0"/>
                    <a:pt x="762000" y="44450"/>
                    <a:pt x="895350" y="49530"/>
                  </a:cubicBezTo>
                  <a:cubicBezTo>
                    <a:pt x="1043940" y="55880"/>
                    <a:pt x="1210310" y="30480"/>
                    <a:pt x="1370330" y="33020"/>
                  </a:cubicBezTo>
                  <a:cubicBezTo>
                    <a:pt x="1534160" y="36830"/>
                    <a:pt x="1711960" y="62230"/>
                    <a:pt x="1868170" y="71120"/>
                  </a:cubicBezTo>
                  <a:cubicBezTo>
                    <a:pt x="2006600" y="78740"/>
                    <a:pt x="2127250" y="52070"/>
                    <a:pt x="2260600" y="86360"/>
                  </a:cubicBezTo>
                  <a:cubicBezTo>
                    <a:pt x="2414270" y="127000"/>
                    <a:pt x="2655570" y="201930"/>
                    <a:pt x="2734310" y="323850"/>
                  </a:cubicBezTo>
                  <a:cubicBezTo>
                    <a:pt x="2805430" y="435610"/>
                    <a:pt x="2797810" y="635000"/>
                    <a:pt x="2749550" y="768350"/>
                  </a:cubicBezTo>
                  <a:cubicBezTo>
                    <a:pt x="2698750" y="909320"/>
                    <a:pt x="2536190" y="1049020"/>
                    <a:pt x="2415540" y="1143000"/>
                  </a:cubicBezTo>
                  <a:cubicBezTo>
                    <a:pt x="2311400" y="1223010"/>
                    <a:pt x="2212340" y="1295400"/>
                    <a:pt x="2084070" y="1313180"/>
                  </a:cubicBezTo>
                  <a:cubicBezTo>
                    <a:pt x="1925320" y="1337310"/>
                    <a:pt x="1696720" y="1243330"/>
                    <a:pt x="1525270" y="1209040"/>
                  </a:cubicBezTo>
                  <a:cubicBezTo>
                    <a:pt x="1380490" y="1178560"/>
                    <a:pt x="1245870" y="1129030"/>
                    <a:pt x="1121410" y="1120140"/>
                  </a:cubicBezTo>
                  <a:cubicBezTo>
                    <a:pt x="1017270" y="1113790"/>
                    <a:pt x="842010" y="1141730"/>
                    <a:pt x="829310" y="1144270"/>
                  </a:cubicBezTo>
                  <a:cubicBezTo>
                    <a:pt x="828040" y="1144270"/>
                    <a:pt x="828040" y="1144270"/>
                    <a:pt x="828040" y="1144270"/>
                  </a:cubicBezTo>
                  <a:cubicBezTo>
                    <a:pt x="826770" y="1144270"/>
                    <a:pt x="826770" y="1144270"/>
                    <a:pt x="825500" y="1144270"/>
                  </a:cubicBezTo>
                  <a:cubicBezTo>
                    <a:pt x="819150" y="1144270"/>
                    <a:pt x="797560" y="1148080"/>
                    <a:pt x="783590" y="1148080"/>
                  </a:cubicBezTo>
                  <a:cubicBezTo>
                    <a:pt x="769620" y="1146810"/>
                    <a:pt x="754380" y="1143000"/>
                    <a:pt x="740410" y="1141730"/>
                  </a:cubicBezTo>
                  <a:cubicBezTo>
                    <a:pt x="725170" y="1140460"/>
                    <a:pt x="707390" y="1141730"/>
                    <a:pt x="695960" y="1140460"/>
                  </a:cubicBezTo>
                  <a:cubicBezTo>
                    <a:pt x="687070" y="1137920"/>
                    <a:pt x="681990" y="1134110"/>
                    <a:pt x="674370" y="1131570"/>
                  </a:cubicBezTo>
                  <a:cubicBezTo>
                    <a:pt x="666750" y="1130300"/>
                    <a:pt x="660400" y="1131570"/>
                    <a:pt x="652780" y="1129030"/>
                  </a:cubicBezTo>
                  <a:cubicBezTo>
                    <a:pt x="641350" y="1125220"/>
                    <a:pt x="626110" y="1115060"/>
                    <a:pt x="612140" y="1108710"/>
                  </a:cubicBezTo>
                  <a:cubicBezTo>
                    <a:pt x="599440" y="1102360"/>
                    <a:pt x="581660" y="1098550"/>
                    <a:pt x="571500" y="1093470"/>
                  </a:cubicBezTo>
                  <a:cubicBezTo>
                    <a:pt x="563880" y="1088390"/>
                    <a:pt x="560070" y="1083310"/>
                    <a:pt x="553720" y="1079500"/>
                  </a:cubicBezTo>
                  <a:cubicBezTo>
                    <a:pt x="547370" y="1074420"/>
                    <a:pt x="541020" y="1074420"/>
                    <a:pt x="533400" y="1069340"/>
                  </a:cubicBezTo>
                  <a:cubicBezTo>
                    <a:pt x="524510" y="1061720"/>
                    <a:pt x="513080" y="1047750"/>
                    <a:pt x="502920" y="1037590"/>
                  </a:cubicBezTo>
                  <a:cubicBezTo>
                    <a:pt x="491490" y="1027430"/>
                    <a:pt x="476250" y="1018540"/>
                    <a:pt x="468630" y="1009650"/>
                  </a:cubicBezTo>
                  <a:cubicBezTo>
                    <a:pt x="462280" y="1002030"/>
                    <a:pt x="461010" y="995680"/>
                    <a:pt x="455930" y="990600"/>
                  </a:cubicBezTo>
                  <a:cubicBezTo>
                    <a:pt x="452120" y="984250"/>
                    <a:pt x="445770" y="981710"/>
                    <a:pt x="440690" y="974090"/>
                  </a:cubicBezTo>
                  <a:cubicBezTo>
                    <a:pt x="434340" y="963930"/>
                    <a:pt x="427990" y="947420"/>
                    <a:pt x="421640" y="934720"/>
                  </a:cubicBezTo>
                  <a:cubicBezTo>
                    <a:pt x="414020" y="922020"/>
                    <a:pt x="414020" y="909320"/>
                    <a:pt x="398780" y="897890"/>
                  </a:cubicBezTo>
                  <a:cubicBezTo>
                    <a:pt x="355600" y="864870"/>
                    <a:pt x="166370" y="871220"/>
                    <a:pt x="100330" y="802640"/>
                  </a:cubicBezTo>
                  <a:cubicBezTo>
                    <a:pt x="27940" y="726440"/>
                    <a:pt x="0" y="440690"/>
                    <a:pt x="0" y="44069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5598795" y="9207818"/>
            <a:ext cx="604838" cy="604838"/>
            <a:chOff x="0" y="0"/>
            <a:chExt cx="806450" cy="80645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48260" y="40640"/>
              <a:ext cx="697230" cy="717550"/>
            </a:xfrm>
            <a:custGeom>
              <a:avLst/>
              <a:gdLst/>
              <a:ahLst/>
              <a:cxnLst/>
              <a:rect r="r" b="b" t="t" l="l"/>
              <a:pathLst>
                <a:path h="717550" w="697230">
                  <a:moveTo>
                    <a:pt x="697230" y="254000"/>
                  </a:moveTo>
                  <a:cubicBezTo>
                    <a:pt x="697230" y="477520"/>
                    <a:pt x="671830" y="534670"/>
                    <a:pt x="637540" y="579120"/>
                  </a:cubicBezTo>
                  <a:cubicBezTo>
                    <a:pt x="604520" y="622300"/>
                    <a:pt x="553720" y="660400"/>
                    <a:pt x="504190" y="683260"/>
                  </a:cubicBezTo>
                  <a:cubicBezTo>
                    <a:pt x="453390" y="706120"/>
                    <a:pt x="391160" y="717550"/>
                    <a:pt x="336550" y="713740"/>
                  </a:cubicBezTo>
                  <a:cubicBezTo>
                    <a:pt x="281940" y="711200"/>
                    <a:pt x="220980" y="692150"/>
                    <a:pt x="173990" y="664210"/>
                  </a:cubicBezTo>
                  <a:cubicBezTo>
                    <a:pt x="127000" y="635000"/>
                    <a:pt x="82550" y="590550"/>
                    <a:pt x="53340" y="543560"/>
                  </a:cubicBezTo>
                  <a:cubicBezTo>
                    <a:pt x="25400" y="496570"/>
                    <a:pt x="6350" y="435610"/>
                    <a:pt x="2540" y="381000"/>
                  </a:cubicBezTo>
                  <a:cubicBezTo>
                    <a:pt x="0" y="326390"/>
                    <a:pt x="11430" y="264160"/>
                    <a:pt x="34290" y="213360"/>
                  </a:cubicBezTo>
                  <a:cubicBezTo>
                    <a:pt x="55880" y="162560"/>
                    <a:pt x="95250" y="113030"/>
                    <a:pt x="138430" y="78740"/>
                  </a:cubicBezTo>
                  <a:cubicBezTo>
                    <a:pt x="181610" y="45720"/>
                    <a:pt x="240030" y="19050"/>
                    <a:pt x="293370" y="10160"/>
                  </a:cubicBezTo>
                  <a:cubicBezTo>
                    <a:pt x="347980" y="0"/>
                    <a:pt x="411480" y="3810"/>
                    <a:pt x="463550" y="20320"/>
                  </a:cubicBezTo>
                  <a:cubicBezTo>
                    <a:pt x="516890" y="36830"/>
                    <a:pt x="609600" y="107950"/>
                    <a:pt x="609600" y="10795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-961367" y="7755255"/>
            <a:ext cx="3980134" cy="4114800"/>
          </a:xfrm>
          <a:custGeom>
            <a:avLst/>
            <a:gdLst/>
            <a:ahLst/>
            <a:cxnLst/>
            <a:rect r="r" b="b" t="t" l="l"/>
            <a:pathLst>
              <a:path h="4114800" w="3980134">
                <a:moveTo>
                  <a:pt x="0" y="0"/>
                </a:moveTo>
                <a:lnTo>
                  <a:pt x="3980134" y="0"/>
                </a:lnTo>
                <a:lnTo>
                  <a:pt x="398013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347022" y="826188"/>
            <a:ext cx="12226569" cy="9228402"/>
          </a:xfrm>
          <a:custGeom>
            <a:avLst/>
            <a:gdLst/>
            <a:ahLst/>
            <a:cxnLst/>
            <a:rect r="r" b="b" t="t" l="l"/>
            <a:pathLst>
              <a:path h="9228402" w="12226569">
                <a:moveTo>
                  <a:pt x="0" y="0"/>
                </a:moveTo>
                <a:lnTo>
                  <a:pt x="12226569" y="0"/>
                </a:lnTo>
                <a:lnTo>
                  <a:pt x="12226569" y="9228402"/>
                </a:lnTo>
                <a:lnTo>
                  <a:pt x="0" y="92284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4418384" y="161925"/>
            <a:ext cx="9451231" cy="1714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5599">
                <a:solidFill>
                  <a:srgbClr val="064663"/>
                </a:solidFill>
                <a:latin typeface="Roboto Bold"/>
              </a:rPr>
              <a:t>3.  Typy serverov a ich použitie                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707928" y="1809750"/>
            <a:ext cx="2872145" cy="6299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79"/>
              </a:lnSpc>
              <a:spcBef>
                <a:spcPct val="0"/>
              </a:spcBef>
            </a:pPr>
            <a:r>
              <a:rPr lang="en-US" sz="3699" spc="188">
                <a:solidFill>
                  <a:srgbClr val="064663"/>
                </a:solidFill>
                <a:latin typeface="Roboto Bold"/>
              </a:rPr>
              <a:t>DNS servery</a:t>
            </a:r>
          </a:p>
        </p:txBody>
      </p:sp>
    </p:spTree>
  </p:cSld>
  <p:clrMapOvr>
    <a:masterClrMapping/>
  </p:clrMapOvr>
  <p:transition spd="fast">
    <p:fade/>
  </p:transition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663565" y="8998268"/>
            <a:ext cx="2139315" cy="1056323"/>
            <a:chOff x="0" y="0"/>
            <a:chExt cx="2852420" cy="140843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50800" y="43180"/>
              <a:ext cx="2805430" cy="1337310"/>
            </a:xfrm>
            <a:custGeom>
              <a:avLst/>
              <a:gdLst/>
              <a:ahLst/>
              <a:cxnLst/>
              <a:rect r="r" b="b" t="t" l="l"/>
              <a:pathLst>
                <a:path h="1337310" w="2805430">
                  <a:moveTo>
                    <a:pt x="0" y="440690"/>
                  </a:moveTo>
                  <a:cubicBezTo>
                    <a:pt x="255270" y="21590"/>
                    <a:pt x="400050" y="15240"/>
                    <a:pt x="518160" y="7620"/>
                  </a:cubicBezTo>
                  <a:cubicBezTo>
                    <a:pt x="641350" y="0"/>
                    <a:pt x="762000" y="44450"/>
                    <a:pt x="895350" y="49530"/>
                  </a:cubicBezTo>
                  <a:cubicBezTo>
                    <a:pt x="1043940" y="55880"/>
                    <a:pt x="1210310" y="30480"/>
                    <a:pt x="1370330" y="33020"/>
                  </a:cubicBezTo>
                  <a:cubicBezTo>
                    <a:pt x="1534160" y="36830"/>
                    <a:pt x="1711960" y="62230"/>
                    <a:pt x="1868170" y="71120"/>
                  </a:cubicBezTo>
                  <a:cubicBezTo>
                    <a:pt x="2006600" y="78740"/>
                    <a:pt x="2127250" y="52070"/>
                    <a:pt x="2260600" y="86360"/>
                  </a:cubicBezTo>
                  <a:cubicBezTo>
                    <a:pt x="2414270" y="127000"/>
                    <a:pt x="2655570" y="201930"/>
                    <a:pt x="2734310" y="323850"/>
                  </a:cubicBezTo>
                  <a:cubicBezTo>
                    <a:pt x="2805430" y="435610"/>
                    <a:pt x="2797810" y="635000"/>
                    <a:pt x="2749550" y="768350"/>
                  </a:cubicBezTo>
                  <a:cubicBezTo>
                    <a:pt x="2698750" y="909320"/>
                    <a:pt x="2536190" y="1049020"/>
                    <a:pt x="2415540" y="1143000"/>
                  </a:cubicBezTo>
                  <a:cubicBezTo>
                    <a:pt x="2311400" y="1223010"/>
                    <a:pt x="2212340" y="1295400"/>
                    <a:pt x="2084070" y="1313180"/>
                  </a:cubicBezTo>
                  <a:cubicBezTo>
                    <a:pt x="1925320" y="1337310"/>
                    <a:pt x="1696720" y="1243330"/>
                    <a:pt x="1525270" y="1209040"/>
                  </a:cubicBezTo>
                  <a:cubicBezTo>
                    <a:pt x="1380490" y="1178560"/>
                    <a:pt x="1245870" y="1129030"/>
                    <a:pt x="1121410" y="1120140"/>
                  </a:cubicBezTo>
                  <a:cubicBezTo>
                    <a:pt x="1017270" y="1113790"/>
                    <a:pt x="842010" y="1141730"/>
                    <a:pt x="829310" y="1144270"/>
                  </a:cubicBezTo>
                  <a:cubicBezTo>
                    <a:pt x="828040" y="1144270"/>
                    <a:pt x="828040" y="1144270"/>
                    <a:pt x="828040" y="1144270"/>
                  </a:cubicBezTo>
                  <a:cubicBezTo>
                    <a:pt x="826770" y="1144270"/>
                    <a:pt x="826770" y="1144270"/>
                    <a:pt x="825500" y="1144270"/>
                  </a:cubicBezTo>
                  <a:cubicBezTo>
                    <a:pt x="819150" y="1144270"/>
                    <a:pt x="797560" y="1148080"/>
                    <a:pt x="783590" y="1148080"/>
                  </a:cubicBezTo>
                  <a:cubicBezTo>
                    <a:pt x="769620" y="1146810"/>
                    <a:pt x="754380" y="1143000"/>
                    <a:pt x="740410" y="1141730"/>
                  </a:cubicBezTo>
                  <a:cubicBezTo>
                    <a:pt x="725170" y="1140460"/>
                    <a:pt x="707390" y="1141730"/>
                    <a:pt x="695960" y="1140460"/>
                  </a:cubicBezTo>
                  <a:cubicBezTo>
                    <a:pt x="687070" y="1137920"/>
                    <a:pt x="681990" y="1134110"/>
                    <a:pt x="674370" y="1131570"/>
                  </a:cubicBezTo>
                  <a:cubicBezTo>
                    <a:pt x="666750" y="1130300"/>
                    <a:pt x="660400" y="1131570"/>
                    <a:pt x="652780" y="1129030"/>
                  </a:cubicBezTo>
                  <a:cubicBezTo>
                    <a:pt x="641350" y="1125220"/>
                    <a:pt x="626110" y="1115060"/>
                    <a:pt x="612140" y="1108710"/>
                  </a:cubicBezTo>
                  <a:cubicBezTo>
                    <a:pt x="599440" y="1102360"/>
                    <a:pt x="581660" y="1098550"/>
                    <a:pt x="571500" y="1093470"/>
                  </a:cubicBezTo>
                  <a:cubicBezTo>
                    <a:pt x="563880" y="1088390"/>
                    <a:pt x="560070" y="1083310"/>
                    <a:pt x="553720" y="1079500"/>
                  </a:cubicBezTo>
                  <a:cubicBezTo>
                    <a:pt x="547370" y="1074420"/>
                    <a:pt x="541020" y="1074420"/>
                    <a:pt x="533400" y="1069340"/>
                  </a:cubicBezTo>
                  <a:cubicBezTo>
                    <a:pt x="524510" y="1061720"/>
                    <a:pt x="513080" y="1047750"/>
                    <a:pt x="502920" y="1037590"/>
                  </a:cubicBezTo>
                  <a:cubicBezTo>
                    <a:pt x="491490" y="1027430"/>
                    <a:pt x="476250" y="1018540"/>
                    <a:pt x="468630" y="1009650"/>
                  </a:cubicBezTo>
                  <a:cubicBezTo>
                    <a:pt x="462280" y="1002030"/>
                    <a:pt x="461010" y="995680"/>
                    <a:pt x="455930" y="990600"/>
                  </a:cubicBezTo>
                  <a:cubicBezTo>
                    <a:pt x="452120" y="984250"/>
                    <a:pt x="445770" y="981710"/>
                    <a:pt x="440690" y="974090"/>
                  </a:cubicBezTo>
                  <a:cubicBezTo>
                    <a:pt x="434340" y="963930"/>
                    <a:pt x="427990" y="947420"/>
                    <a:pt x="421640" y="934720"/>
                  </a:cubicBezTo>
                  <a:cubicBezTo>
                    <a:pt x="414020" y="922020"/>
                    <a:pt x="414020" y="909320"/>
                    <a:pt x="398780" y="897890"/>
                  </a:cubicBezTo>
                  <a:cubicBezTo>
                    <a:pt x="355600" y="864870"/>
                    <a:pt x="166370" y="871220"/>
                    <a:pt x="100330" y="802640"/>
                  </a:cubicBezTo>
                  <a:cubicBezTo>
                    <a:pt x="27940" y="726440"/>
                    <a:pt x="0" y="440690"/>
                    <a:pt x="0" y="44069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5598795" y="9207818"/>
            <a:ext cx="604838" cy="604838"/>
            <a:chOff x="0" y="0"/>
            <a:chExt cx="806450" cy="80645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48260" y="40640"/>
              <a:ext cx="697230" cy="717550"/>
            </a:xfrm>
            <a:custGeom>
              <a:avLst/>
              <a:gdLst/>
              <a:ahLst/>
              <a:cxnLst/>
              <a:rect r="r" b="b" t="t" l="l"/>
              <a:pathLst>
                <a:path h="717550" w="697230">
                  <a:moveTo>
                    <a:pt x="697230" y="254000"/>
                  </a:moveTo>
                  <a:cubicBezTo>
                    <a:pt x="697230" y="477520"/>
                    <a:pt x="671830" y="534670"/>
                    <a:pt x="637540" y="579120"/>
                  </a:cubicBezTo>
                  <a:cubicBezTo>
                    <a:pt x="604520" y="622300"/>
                    <a:pt x="553720" y="660400"/>
                    <a:pt x="504190" y="683260"/>
                  </a:cubicBezTo>
                  <a:cubicBezTo>
                    <a:pt x="453390" y="706120"/>
                    <a:pt x="391160" y="717550"/>
                    <a:pt x="336550" y="713740"/>
                  </a:cubicBezTo>
                  <a:cubicBezTo>
                    <a:pt x="281940" y="711200"/>
                    <a:pt x="220980" y="692150"/>
                    <a:pt x="173990" y="664210"/>
                  </a:cubicBezTo>
                  <a:cubicBezTo>
                    <a:pt x="127000" y="635000"/>
                    <a:pt x="82550" y="590550"/>
                    <a:pt x="53340" y="543560"/>
                  </a:cubicBezTo>
                  <a:cubicBezTo>
                    <a:pt x="25400" y="496570"/>
                    <a:pt x="6350" y="435610"/>
                    <a:pt x="2540" y="381000"/>
                  </a:cubicBezTo>
                  <a:cubicBezTo>
                    <a:pt x="0" y="326390"/>
                    <a:pt x="11430" y="264160"/>
                    <a:pt x="34290" y="213360"/>
                  </a:cubicBezTo>
                  <a:cubicBezTo>
                    <a:pt x="55880" y="162560"/>
                    <a:pt x="95250" y="113030"/>
                    <a:pt x="138430" y="78740"/>
                  </a:cubicBezTo>
                  <a:cubicBezTo>
                    <a:pt x="181610" y="45720"/>
                    <a:pt x="240030" y="19050"/>
                    <a:pt x="293370" y="10160"/>
                  </a:cubicBezTo>
                  <a:cubicBezTo>
                    <a:pt x="347980" y="0"/>
                    <a:pt x="411480" y="3810"/>
                    <a:pt x="463550" y="20320"/>
                  </a:cubicBezTo>
                  <a:cubicBezTo>
                    <a:pt x="516890" y="36830"/>
                    <a:pt x="609600" y="107950"/>
                    <a:pt x="609600" y="10795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16004192" y="-1297445"/>
            <a:ext cx="3980134" cy="4114800"/>
          </a:xfrm>
          <a:custGeom>
            <a:avLst/>
            <a:gdLst/>
            <a:ahLst/>
            <a:cxnLst/>
            <a:rect r="r" b="b" t="t" l="l"/>
            <a:pathLst>
              <a:path h="4114800" w="3980134">
                <a:moveTo>
                  <a:pt x="0" y="0"/>
                </a:moveTo>
                <a:lnTo>
                  <a:pt x="3980133" y="0"/>
                </a:lnTo>
                <a:lnTo>
                  <a:pt x="398013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144333" y="930230"/>
            <a:ext cx="9725282" cy="8882425"/>
          </a:xfrm>
          <a:custGeom>
            <a:avLst/>
            <a:gdLst/>
            <a:ahLst/>
            <a:cxnLst/>
            <a:rect r="r" b="b" t="t" l="l"/>
            <a:pathLst>
              <a:path h="8882425" w="9725282">
                <a:moveTo>
                  <a:pt x="0" y="0"/>
                </a:moveTo>
                <a:lnTo>
                  <a:pt x="9725283" y="0"/>
                </a:lnTo>
                <a:lnTo>
                  <a:pt x="9725283" y="8882425"/>
                </a:lnTo>
                <a:lnTo>
                  <a:pt x="0" y="88824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9999"/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6203632" y="7023894"/>
            <a:ext cx="5493501" cy="2895533"/>
          </a:xfrm>
          <a:custGeom>
            <a:avLst/>
            <a:gdLst/>
            <a:ahLst/>
            <a:cxnLst/>
            <a:rect r="r" b="b" t="t" l="l"/>
            <a:pathLst>
              <a:path h="2895533" w="5493501">
                <a:moveTo>
                  <a:pt x="0" y="0"/>
                </a:moveTo>
                <a:lnTo>
                  <a:pt x="5493501" y="0"/>
                </a:lnTo>
                <a:lnTo>
                  <a:pt x="5493501" y="2895533"/>
                </a:lnTo>
                <a:lnTo>
                  <a:pt x="0" y="289553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566276" y="2833528"/>
            <a:ext cx="15155448" cy="41903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</a:p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 spc="173">
                <a:solidFill>
                  <a:srgbClr val="064663"/>
                </a:solidFill>
                <a:latin typeface="Roboto Bold"/>
              </a:rPr>
              <a:t>DHCP (Dynamic Host Configuration Protocol)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 servery sú zodpovedné za 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pridelenie dynamických IP adries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 a 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konfiguračných informácií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 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počítačovým zariadeniam v počítačovej sieti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. Tieto servery majú 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kľúčový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 význam v 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sieťovej 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infraštruktúre, pretože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 umožňujú zariadeniam automaticky 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získať 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IP adresu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,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 bránu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, DNS servery a ďalšie informácie potrebné na 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komunikáciu v sieti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.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418384" y="161925"/>
            <a:ext cx="9451231" cy="1714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5599">
                <a:solidFill>
                  <a:srgbClr val="064663"/>
                </a:solidFill>
                <a:latin typeface="Roboto Bold"/>
              </a:rPr>
              <a:t>3.  Typy serverov a ich použitie                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534989" y="1809750"/>
            <a:ext cx="3218021" cy="6299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79"/>
              </a:lnSpc>
              <a:spcBef>
                <a:spcPct val="0"/>
              </a:spcBef>
            </a:pPr>
            <a:r>
              <a:rPr lang="en-US" sz="3699" spc="188">
                <a:solidFill>
                  <a:srgbClr val="064663"/>
                </a:solidFill>
                <a:latin typeface="Roboto Bold"/>
              </a:rPr>
              <a:t>DHCP servery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663565" y="8998268"/>
            <a:ext cx="2139315" cy="1056323"/>
            <a:chOff x="0" y="0"/>
            <a:chExt cx="2852420" cy="140843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50800" y="43180"/>
              <a:ext cx="2805430" cy="1337310"/>
            </a:xfrm>
            <a:custGeom>
              <a:avLst/>
              <a:gdLst/>
              <a:ahLst/>
              <a:cxnLst/>
              <a:rect r="r" b="b" t="t" l="l"/>
              <a:pathLst>
                <a:path h="1337310" w="2805430">
                  <a:moveTo>
                    <a:pt x="0" y="440690"/>
                  </a:moveTo>
                  <a:cubicBezTo>
                    <a:pt x="255270" y="21590"/>
                    <a:pt x="400050" y="15240"/>
                    <a:pt x="518160" y="7620"/>
                  </a:cubicBezTo>
                  <a:cubicBezTo>
                    <a:pt x="641350" y="0"/>
                    <a:pt x="762000" y="44450"/>
                    <a:pt x="895350" y="49530"/>
                  </a:cubicBezTo>
                  <a:cubicBezTo>
                    <a:pt x="1043940" y="55880"/>
                    <a:pt x="1210310" y="30480"/>
                    <a:pt x="1370330" y="33020"/>
                  </a:cubicBezTo>
                  <a:cubicBezTo>
                    <a:pt x="1534160" y="36830"/>
                    <a:pt x="1711960" y="62230"/>
                    <a:pt x="1868170" y="71120"/>
                  </a:cubicBezTo>
                  <a:cubicBezTo>
                    <a:pt x="2006600" y="78740"/>
                    <a:pt x="2127250" y="52070"/>
                    <a:pt x="2260600" y="86360"/>
                  </a:cubicBezTo>
                  <a:cubicBezTo>
                    <a:pt x="2414270" y="127000"/>
                    <a:pt x="2655570" y="201930"/>
                    <a:pt x="2734310" y="323850"/>
                  </a:cubicBezTo>
                  <a:cubicBezTo>
                    <a:pt x="2805430" y="435610"/>
                    <a:pt x="2797810" y="635000"/>
                    <a:pt x="2749550" y="768350"/>
                  </a:cubicBezTo>
                  <a:cubicBezTo>
                    <a:pt x="2698750" y="909320"/>
                    <a:pt x="2536190" y="1049020"/>
                    <a:pt x="2415540" y="1143000"/>
                  </a:cubicBezTo>
                  <a:cubicBezTo>
                    <a:pt x="2311400" y="1223010"/>
                    <a:pt x="2212340" y="1295400"/>
                    <a:pt x="2084070" y="1313180"/>
                  </a:cubicBezTo>
                  <a:cubicBezTo>
                    <a:pt x="1925320" y="1337310"/>
                    <a:pt x="1696720" y="1243330"/>
                    <a:pt x="1525270" y="1209040"/>
                  </a:cubicBezTo>
                  <a:cubicBezTo>
                    <a:pt x="1380490" y="1178560"/>
                    <a:pt x="1245870" y="1129030"/>
                    <a:pt x="1121410" y="1120140"/>
                  </a:cubicBezTo>
                  <a:cubicBezTo>
                    <a:pt x="1017270" y="1113790"/>
                    <a:pt x="842010" y="1141730"/>
                    <a:pt x="829310" y="1144270"/>
                  </a:cubicBezTo>
                  <a:cubicBezTo>
                    <a:pt x="828040" y="1144270"/>
                    <a:pt x="828040" y="1144270"/>
                    <a:pt x="828040" y="1144270"/>
                  </a:cubicBezTo>
                  <a:cubicBezTo>
                    <a:pt x="826770" y="1144270"/>
                    <a:pt x="826770" y="1144270"/>
                    <a:pt x="825500" y="1144270"/>
                  </a:cubicBezTo>
                  <a:cubicBezTo>
                    <a:pt x="819150" y="1144270"/>
                    <a:pt x="797560" y="1148080"/>
                    <a:pt x="783590" y="1148080"/>
                  </a:cubicBezTo>
                  <a:cubicBezTo>
                    <a:pt x="769620" y="1146810"/>
                    <a:pt x="754380" y="1143000"/>
                    <a:pt x="740410" y="1141730"/>
                  </a:cubicBezTo>
                  <a:cubicBezTo>
                    <a:pt x="725170" y="1140460"/>
                    <a:pt x="707390" y="1141730"/>
                    <a:pt x="695960" y="1140460"/>
                  </a:cubicBezTo>
                  <a:cubicBezTo>
                    <a:pt x="687070" y="1137920"/>
                    <a:pt x="681990" y="1134110"/>
                    <a:pt x="674370" y="1131570"/>
                  </a:cubicBezTo>
                  <a:cubicBezTo>
                    <a:pt x="666750" y="1130300"/>
                    <a:pt x="660400" y="1131570"/>
                    <a:pt x="652780" y="1129030"/>
                  </a:cubicBezTo>
                  <a:cubicBezTo>
                    <a:pt x="641350" y="1125220"/>
                    <a:pt x="626110" y="1115060"/>
                    <a:pt x="612140" y="1108710"/>
                  </a:cubicBezTo>
                  <a:cubicBezTo>
                    <a:pt x="599440" y="1102360"/>
                    <a:pt x="581660" y="1098550"/>
                    <a:pt x="571500" y="1093470"/>
                  </a:cubicBezTo>
                  <a:cubicBezTo>
                    <a:pt x="563880" y="1088390"/>
                    <a:pt x="560070" y="1083310"/>
                    <a:pt x="553720" y="1079500"/>
                  </a:cubicBezTo>
                  <a:cubicBezTo>
                    <a:pt x="547370" y="1074420"/>
                    <a:pt x="541020" y="1074420"/>
                    <a:pt x="533400" y="1069340"/>
                  </a:cubicBezTo>
                  <a:cubicBezTo>
                    <a:pt x="524510" y="1061720"/>
                    <a:pt x="513080" y="1047750"/>
                    <a:pt x="502920" y="1037590"/>
                  </a:cubicBezTo>
                  <a:cubicBezTo>
                    <a:pt x="491490" y="1027430"/>
                    <a:pt x="476250" y="1018540"/>
                    <a:pt x="468630" y="1009650"/>
                  </a:cubicBezTo>
                  <a:cubicBezTo>
                    <a:pt x="462280" y="1002030"/>
                    <a:pt x="461010" y="995680"/>
                    <a:pt x="455930" y="990600"/>
                  </a:cubicBezTo>
                  <a:cubicBezTo>
                    <a:pt x="452120" y="984250"/>
                    <a:pt x="445770" y="981710"/>
                    <a:pt x="440690" y="974090"/>
                  </a:cubicBezTo>
                  <a:cubicBezTo>
                    <a:pt x="434340" y="963930"/>
                    <a:pt x="427990" y="947420"/>
                    <a:pt x="421640" y="934720"/>
                  </a:cubicBezTo>
                  <a:cubicBezTo>
                    <a:pt x="414020" y="922020"/>
                    <a:pt x="414020" y="909320"/>
                    <a:pt x="398780" y="897890"/>
                  </a:cubicBezTo>
                  <a:cubicBezTo>
                    <a:pt x="355600" y="864870"/>
                    <a:pt x="166370" y="871220"/>
                    <a:pt x="100330" y="802640"/>
                  </a:cubicBezTo>
                  <a:cubicBezTo>
                    <a:pt x="27940" y="726440"/>
                    <a:pt x="0" y="440690"/>
                    <a:pt x="0" y="44069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5598795" y="9207818"/>
            <a:ext cx="604838" cy="604838"/>
            <a:chOff x="0" y="0"/>
            <a:chExt cx="806450" cy="80645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48260" y="40640"/>
              <a:ext cx="697230" cy="717550"/>
            </a:xfrm>
            <a:custGeom>
              <a:avLst/>
              <a:gdLst/>
              <a:ahLst/>
              <a:cxnLst/>
              <a:rect r="r" b="b" t="t" l="l"/>
              <a:pathLst>
                <a:path h="717550" w="697230">
                  <a:moveTo>
                    <a:pt x="697230" y="254000"/>
                  </a:moveTo>
                  <a:cubicBezTo>
                    <a:pt x="697230" y="477520"/>
                    <a:pt x="671830" y="534670"/>
                    <a:pt x="637540" y="579120"/>
                  </a:cubicBezTo>
                  <a:cubicBezTo>
                    <a:pt x="604520" y="622300"/>
                    <a:pt x="553720" y="660400"/>
                    <a:pt x="504190" y="683260"/>
                  </a:cubicBezTo>
                  <a:cubicBezTo>
                    <a:pt x="453390" y="706120"/>
                    <a:pt x="391160" y="717550"/>
                    <a:pt x="336550" y="713740"/>
                  </a:cubicBezTo>
                  <a:cubicBezTo>
                    <a:pt x="281940" y="711200"/>
                    <a:pt x="220980" y="692150"/>
                    <a:pt x="173990" y="664210"/>
                  </a:cubicBezTo>
                  <a:cubicBezTo>
                    <a:pt x="127000" y="635000"/>
                    <a:pt x="82550" y="590550"/>
                    <a:pt x="53340" y="543560"/>
                  </a:cubicBezTo>
                  <a:cubicBezTo>
                    <a:pt x="25400" y="496570"/>
                    <a:pt x="6350" y="435610"/>
                    <a:pt x="2540" y="381000"/>
                  </a:cubicBezTo>
                  <a:cubicBezTo>
                    <a:pt x="0" y="326390"/>
                    <a:pt x="11430" y="264160"/>
                    <a:pt x="34290" y="213360"/>
                  </a:cubicBezTo>
                  <a:cubicBezTo>
                    <a:pt x="55880" y="162560"/>
                    <a:pt x="95250" y="113030"/>
                    <a:pt x="138430" y="78740"/>
                  </a:cubicBezTo>
                  <a:cubicBezTo>
                    <a:pt x="181610" y="45720"/>
                    <a:pt x="240030" y="19050"/>
                    <a:pt x="293370" y="10160"/>
                  </a:cubicBezTo>
                  <a:cubicBezTo>
                    <a:pt x="347980" y="0"/>
                    <a:pt x="411480" y="3810"/>
                    <a:pt x="463550" y="20320"/>
                  </a:cubicBezTo>
                  <a:cubicBezTo>
                    <a:pt x="516890" y="36830"/>
                    <a:pt x="609600" y="107950"/>
                    <a:pt x="609600" y="10795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-1172547" y="7862027"/>
            <a:ext cx="3980134" cy="4114800"/>
          </a:xfrm>
          <a:custGeom>
            <a:avLst/>
            <a:gdLst/>
            <a:ahLst/>
            <a:cxnLst/>
            <a:rect r="r" b="b" t="t" l="l"/>
            <a:pathLst>
              <a:path h="4114800" w="3980134">
                <a:moveTo>
                  <a:pt x="0" y="0"/>
                </a:moveTo>
                <a:lnTo>
                  <a:pt x="3980134" y="0"/>
                </a:lnTo>
                <a:lnTo>
                  <a:pt x="398013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145456" y="931256"/>
            <a:ext cx="9724160" cy="8881399"/>
          </a:xfrm>
          <a:custGeom>
            <a:avLst/>
            <a:gdLst/>
            <a:ahLst/>
            <a:cxnLst/>
            <a:rect r="r" b="b" t="t" l="l"/>
            <a:pathLst>
              <a:path h="8881399" w="9724160">
                <a:moveTo>
                  <a:pt x="0" y="0"/>
                </a:moveTo>
                <a:lnTo>
                  <a:pt x="9724160" y="0"/>
                </a:lnTo>
                <a:lnTo>
                  <a:pt x="9724160" y="8881399"/>
                </a:lnTo>
                <a:lnTo>
                  <a:pt x="0" y="888139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4418384" y="161925"/>
            <a:ext cx="9451231" cy="1714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5599">
                <a:solidFill>
                  <a:srgbClr val="064663"/>
                </a:solidFill>
                <a:latin typeface="Roboto Bold"/>
              </a:rPr>
              <a:t>3.  Typy serverov a ich použitie                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534989" y="1809750"/>
            <a:ext cx="3218021" cy="6299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79"/>
              </a:lnSpc>
              <a:spcBef>
                <a:spcPct val="0"/>
              </a:spcBef>
            </a:pPr>
            <a:r>
              <a:rPr lang="en-US" sz="3699" spc="188">
                <a:solidFill>
                  <a:srgbClr val="064663"/>
                </a:solidFill>
                <a:latin typeface="Roboto Bold"/>
              </a:rPr>
              <a:t>DHCP servery</a:t>
            </a:r>
          </a:p>
        </p:txBody>
      </p:sp>
    </p:spTree>
  </p:cSld>
  <p:clrMapOvr>
    <a:masterClrMapping/>
  </p:clrMapOvr>
  <p:transition spd="fast">
    <p:fade/>
  </p:transition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663565" y="8998268"/>
            <a:ext cx="2139315" cy="1056323"/>
            <a:chOff x="0" y="0"/>
            <a:chExt cx="2852420" cy="140843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50800" y="43180"/>
              <a:ext cx="2805430" cy="1337310"/>
            </a:xfrm>
            <a:custGeom>
              <a:avLst/>
              <a:gdLst/>
              <a:ahLst/>
              <a:cxnLst/>
              <a:rect r="r" b="b" t="t" l="l"/>
              <a:pathLst>
                <a:path h="1337310" w="2805430">
                  <a:moveTo>
                    <a:pt x="0" y="440690"/>
                  </a:moveTo>
                  <a:cubicBezTo>
                    <a:pt x="255270" y="21590"/>
                    <a:pt x="400050" y="15240"/>
                    <a:pt x="518160" y="7620"/>
                  </a:cubicBezTo>
                  <a:cubicBezTo>
                    <a:pt x="641350" y="0"/>
                    <a:pt x="762000" y="44450"/>
                    <a:pt x="895350" y="49530"/>
                  </a:cubicBezTo>
                  <a:cubicBezTo>
                    <a:pt x="1043940" y="55880"/>
                    <a:pt x="1210310" y="30480"/>
                    <a:pt x="1370330" y="33020"/>
                  </a:cubicBezTo>
                  <a:cubicBezTo>
                    <a:pt x="1534160" y="36830"/>
                    <a:pt x="1711960" y="62230"/>
                    <a:pt x="1868170" y="71120"/>
                  </a:cubicBezTo>
                  <a:cubicBezTo>
                    <a:pt x="2006600" y="78740"/>
                    <a:pt x="2127250" y="52070"/>
                    <a:pt x="2260600" y="86360"/>
                  </a:cubicBezTo>
                  <a:cubicBezTo>
                    <a:pt x="2414270" y="127000"/>
                    <a:pt x="2655570" y="201930"/>
                    <a:pt x="2734310" y="323850"/>
                  </a:cubicBezTo>
                  <a:cubicBezTo>
                    <a:pt x="2805430" y="435610"/>
                    <a:pt x="2797810" y="635000"/>
                    <a:pt x="2749550" y="768350"/>
                  </a:cubicBezTo>
                  <a:cubicBezTo>
                    <a:pt x="2698750" y="909320"/>
                    <a:pt x="2536190" y="1049020"/>
                    <a:pt x="2415540" y="1143000"/>
                  </a:cubicBezTo>
                  <a:cubicBezTo>
                    <a:pt x="2311400" y="1223010"/>
                    <a:pt x="2212340" y="1295400"/>
                    <a:pt x="2084070" y="1313180"/>
                  </a:cubicBezTo>
                  <a:cubicBezTo>
                    <a:pt x="1925320" y="1337310"/>
                    <a:pt x="1696720" y="1243330"/>
                    <a:pt x="1525270" y="1209040"/>
                  </a:cubicBezTo>
                  <a:cubicBezTo>
                    <a:pt x="1380490" y="1178560"/>
                    <a:pt x="1245870" y="1129030"/>
                    <a:pt x="1121410" y="1120140"/>
                  </a:cubicBezTo>
                  <a:cubicBezTo>
                    <a:pt x="1017270" y="1113790"/>
                    <a:pt x="842010" y="1141730"/>
                    <a:pt x="829310" y="1144270"/>
                  </a:cubicBezTo>
                  <a:cubicBezTo>
                    <a:pt x="828040" y="1144270"/>
                    <a:pt x="828040" y="1144270"/>
                    <a:pt x="828040" y="1144270"/>
                  </a:cubicBezTo>
                  <a:cubicBezTo>
                    <a:pt x="826770" y="1144270"/>
                    <a:pt x="826770" y="1144270"/>
                    <a:pt x="825500" y="1144270"/>
                  </a:cubicBezTo>
                  <a:cubicBezTo>
                    <a:pt x="819150" y="1144270"/>
                    <a:pt x="797560" y="1148080"/>
                    <a:pt x="783590" y="1148080"/>
                  </a:cubicBezTo>
                  <a:cubicBezTo>
                    <a:pt x="769620" y="1146810"/>
                    <a:pt x="754380" y="1143000"/>
                    <a:pt x="740410" y="1141730"/>
                  </a:cubicBezTo>
                  <a:cubicBezTo>
                    <a:pt x="725170" y="1140460"/>
                    <a:pt x="707390" y="1141730"/>
                    <a:pt x="695960" y="1140460"/>
                  </a:cubicBezTo>
                  <a:cubicBezTo>
                    <a:pt x="687070" y="1137920"/>
                    <a:pt x="681990" y="1134110"/>
                    <a:pt x="674370" y="1131570"/>
                  </a:cubicBezTo>
                  <a:cubicBezTo>
                    <a:pt x="666750" y="1130300"/>
                    <a:pt x="660400" y="1131570"/>
                    <a:pt x="652780" y="1129030"/>
                  </a:cubicBezTo>
                  <a:cubicBezTo>
                    <a:pt x="641350" y="1125220"/>
                    <a:pt x="626110" y="1115060"/>
                    <a:pt x="612140" y="1108710"/>
                  </a:cubicBezTo>
                  <a:cubicBezTo>
                    <a:pt x="599440" y="1102360"/>
                    <a:pt x="581660" y="1098550"/>
                    <a:pt x="571500" y="1093470"/>
                  </a:cubicBezTo>
                  <a:cubicBezTo>
                    <a:pt x="563880" y="1088390"/>
                    <a:pt x="560070" y="1083310"/>
                    <a:pt x="553720" y="1079500"/>
                  </a:cubicBezTo>
                  <a:cubicBezTo>
                    <a:pt x="547370" y="1074420"/>
                    <a:pt x="541020" y="1074420"/>
                    <a:pt x="533400" y="1069340"/>
                  </a:cubicBezTo>
                  <a:cubicBezTo>
                    <a:pt x="524510" y="1061720"/>
                    <a:pt x="513080" y="1047750"/>
                    <a:pt x="502920" y="1037590"/>
                  </a:cubicBezTo>
                  <a:cubicBezTo>
                    <a:pt x="491490" y="1027430"/>
                    <a:pt x="476250" y="1018540"/>
                    <a:pt x="468630" y="1009650"/>
                  </a:cubicBezTo>
                  <a:cubicBezTo>
                    <a:pt x="462280" y="1002030"/>
                    <a:pt x="461010" y="995680"/>
                    <a:pt x="455930" y="990600"/>
                  </a:cubicBezTo>
                  <a:cubicBezTo>
                    <a:pt x="452120" y="984250"/>
                    <a:pt x="445770" y="981710"/>
                    <a:pt x="440690" y="974090"/>
                  </a:cubicBezTo>
                  <a:cubicBezTo>
                    <a:pt x="434340" y="963930"/>
                    <a:pt x="427990" y="947420"/>
                    <a:pt x="421640" y="934720"/>
                  </a:cubicBezTo>
                  <a:cubicBezTo>
                    <a:pt x="414020" y="922020"/>
                    <a:pt x="414020" y="909320"/>
                    <a:pt x="398780" y="897890"/>
                  </a:cubicBezTo>
                  <a:cubicBezTo>
                    <a:pt x="355600" y="864870"/>
                    <a:pt x="166370" y="871220"/>
                    <a:pt x="100330" y="802640"/>
                  </a:cubicBezTo>
                  <a:cubicBezTo>
                    <a:pt x="27940" y="726440"/>
                    <a:pt x="0" y="440690"/>
                    <a:pt x="0" y="44069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5598795" y="9207818"/>
            <a:ext cx="604838" cy="604838"/>
            <a:chOff x="0" y="0"/>
            <a:chExt cx="806450" cy="80645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48260" y="40640"/>
              <a:ext cx="697230" cy="717550"/>
            </a:xfrm>
            <a:custGeom>
              <a:avLst/>
              <a:gdLst/>
              <a:ahLst/>
              <a:cxnLst/>
              <a:rect r="r" b="b" t="t" l="l"/>
              <a:pathLst>
                <a:path h="717550" w="697230">
                  <a:moveTo>
                    <a:pt x="697230" y="254000"/>
                  </a:moveTo>
                  <a:cubicBezTo>
                    <a:pt x="697230" y="477520"/>
                    <a:pt x="671830" y="534670"/>
                    <a:pt x="637540" y="579120"/>
                  </a:cubicBezTo>
                  <a:cubicBezTo>
                    <a:pt x="604520" y="622300"/>
                    <a:pt x="553720" y="660400"/>
                    <a:pt x="504190" y="683260"/>
                  </a:cubicBezTo>
                  <a:cubicBezTo>
                    <a:pt x="453390" y="706120"/>
                    <a:pt x="391160" y="717550"/>
                    <a:pt x="336550" y="713740"/>
                  </a:cubicBezTo>
                  <a:cubicBezTo>
                    <a:pt x="281940" y="711200"/>
                    <a:pt x="220980" y="692150"/>
                    <a:pt x="173990" y="664210"/>
                  </a:cubicBezTo>
                  <a:cubicBezTo>
                    <a:pt x="127000" y="635000"/>
                    <a:pt x="82550" y="590550"/>
                    <a:pt x="53340" y="543560"/>
                  </a:cubicBezTo>
                  <a:cubicBezTo>
                    <a:pt x="25400" y="496570"/>
                    <a:pt x="6350" y="435610"/>
                    <a:pt x="2540" y="381000"/>
                  </a:cubicBezTo>
                  <a:cubicBezTo>
                    <a:pt x="0" y="326390"/>
                    <a:pt x="11430" y="264160"/>
                    <a:pt x="34290" y="213360"/>
                  </a:cubicBezTo>
                  <a:cubicBezTo>
                    <a:pt x="55880" y="162560"/>
                    <a:pt x="95250" y="113030"/>
                    <a:pt x="138430" y="78740"/>
                  </a:cubicBezTo>
                  <a:cubicBezTo>
                    <a:pt x="181610" y="45720"/>
                    <a:pt x="240030" y="19050"/>
                    <a:pt x="293370" y="10160"/>
                  </a:cubicBezTo>
                  <a:cubicBezTo>
                    <a:pt x="347980" y="0"/>
                    <a:pt x="411480" y="3810"/>
                    <a:pt x="463550" y="20320"/>
                  </a:cubicBezTo>
                  <a:cubicBezTo>
                    <a:pt x="516890" y="36830"/>
                    <a:pt x="609600" y="107950"/>
                    <a:pt x="609600" y="10795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16004192" y="-1297445"/>
            <a:ext cx="3980134" cy="4114800"/>
          </a:xfrm>
          <a:custGeom>
            <a:avLst/>
            <a:gdLst/>
            <a:ahLst/>
            <a:cxnLst/>
            <a:rect r="r" b="b" t="t" l="l"/>
            <a:pathLst>
              <a:path h="4114800" w="3980134">
                <a:moveTo>
                  <a:pt x="0" y="0"/>
                </a:moveTo>
                <a:lnTo>
                  <a:pt x="3980133" y="0"/>
                </a:lnTo>
                <a:lnTo>
                  <a:pt x="398013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566276" y="2833528"/>
            <a:ext cx="15155448" cy="35902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</a:p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 spc="173">
                <a:solidFill>
                  <a:srgbClr val="064663"/>
                </a:solidFill>
                <a:latin typeface="Roboto Bold"/>
              </a:rPr>
              <a:t>P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očítačové systémy alebo softvérové aplikácie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, ktoré sa používajú na 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zálohovanie dát a informácií 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uložených v 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počítačoch a sieťových zariadeniach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. Ich 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úlohou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 je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 zabezpečiť bezpečné uchovávanie dát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 a umožniť ich 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obnovu v prípade straty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, 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poškodenia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 alebo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 nežiaducej udalosti.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418384" y="161925"/>
            <a:ext cx="9451231" cy="1714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5599">
                <a:solidFill>
                  <a:srgbClr val="064663"/>
                </a:solidFill>
                <a:latin typeface="Roboto Bold"/>
              </a:rPr>
              <a:t>3.  Typy serverov a ich použitie                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790849" y="1809750"/>
            <a:ext cx="4706303" cy="6299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79"/>
              </a:lnSpc>
              <a:spcBef>
                <a:spcPct val="0"/>
              </a:spcBef>
            </a:pPr>
            <a:r>
              <a:rPr lang="en-US" sz="3699" spc="188">
                <a:solidFill>
                  <a:srgbClr val="064663"/>
                </a:solidFill>
                <a:latin typeface="Roboto Bold"/>
              </a:rPr>
              <a:t>Zálohovacie servery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663565" y="8998268"/>
            <a:ext cx="2139315" cy="1056323"/>
            <a:chOff x="0" y="0"/>
            <a:chExt cx="2852420" cy="140843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50800" y="43180"/>
              <a:ext cx="2805430" cy="1337310"/>
            </a:xfrm>
            <a:custGeom>
              <a:avLst/>
              <a:gdLst/>
              <a:ahLst/>
              <a:cxnLst/>
              <a:rect r="r" b="b" t="t" l="l"/>
              <a:pathLst>
                <a:path h="1337310" w="2805430">
                  <a:moveTo>
                    <a:pt x="0" y="440690"/>
                  </a:moveTo>
                  <a:cubicBezTo>
                    <a:pt x="255270" y="21590"/>
                    <a:pt x="400050" y="15240"/>
                    <a:pt x="518160" y="7620"/>
                  </a:cubicBezTo>
                  <a:cubicBezTo>
                    <a:pt x="641350" y="0"/>
                    <a:pt x="762000" y="44450"/>
                    <a:pt x="895350" y="49530"/>
                  </a:cubicBezTo>
                  <a:cubicBezTo>
                    <a:pt x="1043940" y="55880"/>
                    <a:pt x="1210310" y="30480"/>
                    <a:pt x="1370330" y="33020"/>
                  </a:cubicBezTo>
                  <a:cubicBezTo>
                    <a:pt x="1534160" y="36830"/>
                    <a:pt x="1711960" y="62230"/>
                    <a:pt x="1868170" y="71120"/>
                  </a:cubicBezTo>
                  <a:cubicBezTo>
                    <a:pt x="2006600" y="78740"/>
                    <a:pt x="2127250" y="52070"/>
                    <a:pt x="2260600" y="86360"/>
                  </a:cubicBezTo>
                  <a:cubicBezTo>
                    <a:pt x="2414270" y="127000"/>
                    <a:pt x="2655570" y="201930"/>
                    <a:pt x="2734310" y="323850"/>
                  </a:cubicBezTo>
                  <a:cubicBezTo>
                    <a:pt x="2805430" y="435610"/>
                    <a:pt x="2797810" y="635000"/>
                    <a:pt x="2749550" y="768350"/>
                  </a:cubicBezTo>
                  <a:cubicBezTo>
                    <a:pt x="2698750" y="909320"/>
                    <a:pt x="2536190" y="1049020"/>
                    <a:pt x="2415540" y="1143000"/>
                  </a:cubicBezTo>
                  <a:cubicBezTo>
                    <a:pt x="2311400" y="1223010"/>
                    <a:pt x="2212340" y="1295400"/>
                    <a:pt x="2084070" y="1313180"/>
                  </a:cubicBezTo>
                  <a:cubicBezTo>
                    <a:pt x="1925320" y="1337310"/>
                    <a:pt x="1696720" y="1243330"/>
                    <a:pt x="1525270" y="1209040"/>
                  </a:cubicBezTo>
                  <a:cubicBezTo>
                    <a:pt x="1380490" y="1178560"/>
                    <a:pt x="1245870" y="1129030"/>
                    <a:pt x="1121410" y="1120140"/>
                  </a:cubicBezTo>
                  <a:cubicBezTo>
                    <a:pt x="1017270" y="1113790"/>
                    <a:pt x="842010" y="1141730"/>
                    <a:pt x="829310" y="1144270"/>
                  </a:cubicBezTo>
                  <a:cubicBezTo>
                    <a:pt x="828040" y="1144270"/>
                    <a:pt x="828040" y="1144270"/>
                    <a:pt x="828040" y="1144270"/>
                  </a:cubicBezTo>
                  <a:cubicBezTo>
                    <a:pt x="826770" y="1144270"/>
                    <a:pt x="826770" y="1144270"/>
                    <a:pt x="825500" y="1144270"/>
                  </a:cubicBezTo>
                  <a:cubicBezTo>
                    <a:pt x="819150" y="1144270"/>
                    <a:pt x="797560" y="1148080"/>
                    <a:pt x="783590" y="1148080"/>
                  </a:cubicBezTo>
                  <a:cubicBezTo>
                    <a:pt x="769620" y="1146810"/>
                    <a:pt x="754380" y="1143000"/>
                    <a:pt x="740410" y="1141730"/>
                  </a:cubicBezTo>
                  <a:cubicBezTo>
                    <a:pt x="725170" y="1140460"/>
                    <a:pt x="707390" y="1141730"/>
                    <a:pt x="695960" y="1140460"/>
                  </a:cubicBezTo>
                  <a:cubicBezTo>
                    <a:pt x="687070" y="1137920"/>
                    <a:pt x="681990" y="1134110"/>
                    <a:pt x="674370" y="1131570"/>
                  </a:cubicBezTo>
                  <a:cubicBezTo>
                    <a:pt x="666750" y="1130300"/>
                    <a:pt x="660400" y="1131570"/>
                    <a:pt x="652780" y="1129030"/>
                  </a:cubicBezTo>
                  <a:cubicBezTo>
                    <a:pt x="641350" y="1125220"/>
                    <a:pt x="626110" y="1115060"/>
                    <a:pt x="612140" y="1108710"/>
                  </a:cubicBezTo>
                  <a:cubicBezTo>
                    <a:pt x="599440" y="1102360"/>
                    <a:pt x="581660" y="1098550"/>
                    <a:pt x="571500" y="1093470"/>
                  </a:cubicBezTo>
                  <a:cubicBezTo>
                    <a:pt x="563880" y="1088390"/>
                    <a:pt x="560070" y="1083310"/>
                    <a:pt x="553720" y="1079500"/>
                  </a:cubicBezTo>
                  <a:cubicBezTo>
                    <a:pt x="547370" y="1074420"/>
                    <a:pt x="541020" y="1074420"/>
                    <a:pt x="533400" y="1069340"/>
                  </a:cubicBezTo>
                  <a:cubicBezTo>
                    <a:pt x="524510" y="1061720"/>
                    <a:pt x="513080" y="1047750"/>
                    <a:pt x="502920" y="1037590"/>
                  </a:cubicBezTo>
                  <a:cubicBezTo>
                    <a:pt x="491490" y="1027430"/>
                    <a:pt x="476250" y="1018540"/>
                    <a:pt x="468630" y="1009650"/>
                  </a:cubicBezTo>
                  <a:cubicBezTo>
                    <a:pt x="462280" y="1002030"/>
                    <a:pt x="461010" y="995680"/>
                    <a:pt x="455930" y="990600"/>
                  </a:cubicBezTo>
                  <a:cubicBezTo>
                    <a:pt x="452120" y="984250"/>
                    <a:pt x="445770" y="981710"/>
                    <a:pt x="440690" y="974090"/>
                  </a:cubicBezTo>
                  <a:cubicBezTo>
                    <a:pt x="434340" y="963930"/>
                    <a:pt x="427990" y="947420"/>
                    <a:pt x="421640" y="934720"/>
                  </a:cubicBezTo>
                  <a:cubicBezTo>
                    <a:pt x="414020" y="922020"/>
                    <a:pt x="414020" y="909320"/>
                    <a:pt x="398780" y="897890"/>
                  </a:cubicBezTo>
                  <a:cubicBezTo>
                    <a:pt x="355600" y="864870"/>
                    <a:pt x="166370" y="871220"/>
                    <a:pt x="100330" y="802640"/>
                  </a:cubicBezTo>
                  <a:cubicBezTo>
                    <a:pt x="27940" y="726440"/>
                    <a:pt x="0" y="440690"/>
                    <a:pt x="0" y="44069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5598795" y="9207818"/>
            <a:ext cx="604838" cy="604838"/>
            <a:chOff x="0" y="0"/>
            <a:chExt cx="806450" cy="80645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48260" y="40640"/>
              <a:ext cx="697230" cy="717550"/>
            </a:xfrm>
            <a:custGeom>
              <a:avLst/>
              <a:gdLst/>
              <a:ahLst/>
              <a:cxnLst/>
              <a:rect r="r" b="b" t="t" l="l"/>
              <a:pathLst>
                <a:path h="717550" w="697230">
                  <a:moveTo>
                    <a:pt x="697230" y="254000"/>
                  </a:moveTo>
                  <a:cubicBezTo>
                    <a:pt x="697230" y="477520"/>
                    <a:pt x="671830" y="534670"/>
                    <a:pt x="637540" y="579120"/>
                  </a:cubicBezTo>
                  <a:cubicBezTo>
                    <a:pt x="604520" y="622300"/>
                    <a:pt x="553720" y="660400"/>
                    <a:pt x="504190" y="683260"/>
                  </a:cubicBezTo>
                  <a:cubicBezTo>
                    <a:pt x="453390" y="706120"/>
                    <a:pt x="391160" y="717550"/>
                    <a:pt x="336550" y="713740"/>
                  </a:cubicBezTo>
                  <a:cubicBezTo>
                    <a:pt x="281940" y="711200"/>
                    <a:pt x="220980" y="692150"/>
                    <a:pt x="173990" y="664210"/>
                  </a:cubicBezTo>
                  <a:cubicBezTo>
                    <a:pt x="127000" y="635000"/>
                    <a:pt x="82550" y="590550"/>
                    <a:pt x="53340" y="543560"/>
                  </a:cubicBezTo>
                  <a:cubicBezTo>
                    <a:pt x="25400" y="496570"/>
                    <a:pt x="6350" y="435610"/>
                    <a:pt x="2540" y="381000"/>
                  </a:cubicBezTo>
                  <a:cubicBezTo>
                    <a:pt x="0" y="326390"/>
                    <a:pt x="11430" y="264160"/>
                    <a:pt x="34290" y="213360"/>
                  </a:cubicBezTo>
                  <a:cubicBezTo>
                    <a:pt x="55880" y="162560"/>
                    <a:pt x="95250" y="113030"/>
                    <a:pt x="138430" y="78740"/>
                  </a:cubicBezTo>
                  <a:cubicBezTo>
                    <a:pt x="181610" y="45720"/>
                    <a:pt x="240030" y="19050"/>
                    <a:pt x="293370" y="10160"/>
                  </a:cubicBezTo>
                  <a:cubicBezTo>
                    <a:pt x="347980" y="0"/>
                    <a:pt x="411480" y="3810"/>
                    <a:pt x="463550" y="20320"/>
                  </a:cubicBezTo>
                  <a:cubicBezTo>
                    <a:pt x="516890" y="36830"/>
                    <a:pt x="609600" y="107950"/>
                    <a:pt x="609600" y="10795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16004192" y="-1297445"/>
            <a:ext cx="3980134" cy="4114800"/>
          </a:xfrm>
          <a:custGeom>
            <a:avLst/>
            <a:gdLst/>
            <a:ahLst/>
            <a:cxnLst/>
            <a:rect r="r" b="b" t="t" l="l"/>
            <a:pathLst>
              <a:path h="4114800" w="3980134">
                <a:moveTo>
                  <a:pt x="0" y="0"/>
                </a:moveTo>
                <a:lnTo>
                  <a:pt x="3980133" y="0"/>
                </a:lnTo>
                <a:lnTo>
                  <a:pt x="398013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442780" y="0"/>
            <a:ext cx="10728502" cy="10287000"/>
          </a:xfrm>
          <a:custGeom>
            <a:avLst/>
            <a:gdLst/>
            <a:ahLst/>
            <a:cxnLst/>
            <a:rect r="r" b="b" t="t" l="l"/>
            <a:pathLst>
              <a:path h="10287000" w="10728502">
                <a:moveTo>
                  <a:pt x="0" y="0"/>
                </a:moveTo>
                <a:lnTo>
                  <a:pt x="10728502" y="0"/>
                </a:lnTo>
                <a:lnTo>
                  <a:pt x="10728502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760316" y="-19050"/>
            <a:ext cx="5140898" cy="2562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719"/>
              </a:lnSpc>
            </a:pPr>
            <a:r>
              <a:rPr lang="en-US" sz="5599">
                <a:solidFill>
                  <a:srgbClr val="064663"/>
                </a:solidFill>
                <a:latin typeface="Roboto Bold"/>
              </a:rPr>
              <a:t>3.  Typy serverov a ich použitie                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60316" y="2977323"/>
            <a:ext cx="3043271" cy="12871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179"/>
              </a:lnSpc>
              <a:spcBef>
                <a:spcPct val="0"/>
              </a:spcBef>
            </a:pPr>
            <a:r>
              <a:rPr lang="en-US" sz="3699" spc="188">
                <a:solidFill>
                  <a:srgbClr val="064663"/>
                </a:solidFill>
                <a:latin typeface="Roboto Bold"/>
              </a:rPr>
              <a:t>Zálohovacie servery</a:t>
            </a:r>
          </a:p>
        </p:txBody>
      </p:sp>
    </p:spTree>
  </p:cSld>
  <p:clrMapOvr>
    <a:masterClrMapping/>
  </p:clrMapOvr>
  <p:transition spd="fast">
    <p:fade/>
  </p:transition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663565" y="8998268"/>
            <a:ext cx="2139315" cy="1056323"/>
            <a:chOff x="0" y="0"/>
            <a:chExt cx="2852420" cy="140843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50800" y="43180"/>
              <a:ext cx="2805430" cy="1337310"/>
            </a:xfrm>
            <a:custGeom>
              <a:avLst/>
              <a:gdLst/>
              <a:ahLst/>
              <a:cxnLst/>
              <a:rect r="r" b="b" t="t" l="l"/>
              <a:pathLst>
                <a:path h="1337310" w="2805430">
                  <a:moveTo>
                    <a:pt x="0" y="440690"/>
                  </a:moveTo>
                  <a:cubicBezTo>
                    <a:pt x="255270" y="21590"/>
                    <a:pt x="400050" y="15240"/>
                    <a:pt x="518160" y="7620"/>
                  </a:cubicBezTo>
                  <a:cubicBezTo>
                    <a:pt x="641350" y="0"/>
                    <a:pt x="762000" y="44450"/>
                    <a:pt x="895350" y="49530"/>
                  </a:cubicBezTo>
                  <a:cubicBezTo>
                    <a:pt x="1043940" y="55880"/>
                    <a:pt x="1210310" y="30480"/>
                    <a:pt x="1370330" y="33020"/>
                  </a:cubicBezTo>
                  <a:cubicBezTo>
                    <a:pt x="1534160" y="36830"/>
                    <a:pt x="1711960" y="62230"/>
                    <a:pt x="1868170" y="71120"/>
                  </a:cubicBezTo>
                  <a:cubicBezTo>
                    <a:pt x="2006600" y="78740"/>
                    <a:pt x="2127250" y="52070"/>
                    <a:pt x="2260600" y="86360"/>
                  </a:cubicBezTo>
                  <a:cubicBezTo>
                    <a:pt x="2414270" y="127000"/>
                    <a:pt x="2655570" y="201930"/>
                    <a:pt x="2734310" y="323850"/>
                  </a:cubicBezTo>
                  <a:cubicBezTo>
                    <a:pt x="2805430" y="435610"/>
                    <a:pt x="2797810" y="635000"/>
                    <a:pt x="2749550" y="768350"/>
                  </a:cubicBezTo>
                  <a:cubicBezTo>
                    <a:pt x="2698750" y="909320"/>
                    <a:pt x="2536190" y="1049020"/>
                    <a:pt x="2415540" y="1143000"/>
                  </a:cubicBezTo>
                  <a:cubicBezTo>
                    <a:pt x="2311400" y="1223010"/>
                    <a:pt x="2212340" y="1295400"/>
                    <a:pt x="2084070" y="1313180"/>
                  </a:cubicBezTo>
                  <a:cubicBezTo>
                    <a:pt x="1925320" y="1337310"/>
                    <a:pt x="1696720" y="1243330"/>
                    <a:pt x="1525270" y="1209040"/>
                  </a:cubicBezTo>
                  <a:cubicBezTo>
                    <a:pt x="1380490" y="1178560"/>
                    <a:pt x="1245870" y="1129030"/>
                    <a:pt x="1121410" y="1120140"/>
                  </a:cubicBezTo>
                  <a:cubicBezTo>
                    <a:pt x="1017270" y="1113790"/>
                    <a:pt x="842010" y="1141730"/>
                    <a:pt x="829310" y="1144270"/>
                  </a:cubicBezTo>
                  <a:cubicBezTo>
                    <a:pt x="828040" y="1144270"/>
                    <a:pt x="828040" y="1144270"/>
                    <a:pt x="828040" y="1144270"/>
                  </a:cubicBezTo>
                  <a:cubicBezTo>
                    <a:pt x="826770" y="1144270"/>
                    <a:pt x="826770" y="1144270"/>
                    <a:pt x="825500" y="1144270"/>
                  </a:cubicBezTo>
                  <a:cubicBezTo>
                    <a:pt x="819150" y="1144270"/>
                    <a:pt x="797560" y="1148080"/>
                    <a:pt x="783590" y="1148080"/>
                  </a:cubicBezTo>
                  <a:cubicBezTo>
                    <a:pt x="769620" y="1146810"/>
                    <a:pt x="754380" y="1143000"/>
                    <a:pt x="740410" y="1141730"/>
                  </a:cubicBezTo>
                  <a:cubicBezTo>
                    <a:pt x="725170" y="1140460"/>
                    <a:pt x="707390" y="1141730"/>
                    <a:pt x="695960" y="1140460"/>
                  </a:cubicBezTo>
                  <a:cubicBezTo>
                    <a:pt x="687070" y="1137920"/>
                    <a:pt x="681990" y="1134110"/>
                    <a:pt x="674370" y="1131570"/>
                  </a:cubicBezTo>
                  <a:cubicBezTo>
                    <a:pt x="666750" y="1130300"/>
                    <a:pt x="660400" y="1131570"/>
                    <a:pt x="652780" y="1129030"/>
                  </a:cubicBezTo>
                  <a:cubicBezTo>
                    <a:pt x="641350" y="1125220"/>
                    <a:pt x="626110" y="1115060"/>
                    <a:pt x="612140" y="1108710"/>
                  </a:cubicBezTo>
                  <a:cubicBezTo>
                    <a:pt x="599440" y="1102360"/>
                    <a:pt x="581660" y="1098550"/>
                    <a:pt x="571500" y="1093470"/>
                  </a:cubicBezTo>
                  <a:cubicBezTo>
                    <a:pt x="563880" y="1088390"/>
                    <a:pt x="560070" y="1083310"/>
                    <a:pt x="553720" y="1079500"/>
                  </a:cubicBezTo>
                  <a:cubicBezTo>
                    <a:pt x="547370" y="1074420"/>
                    <a:pt x="541020" y="1074420"/>
                    <a:pt x="533400" y="1069340"/>
                  </a:cubicBezTo>
                  <a:cubicBezTo>
                    <a:pt x="524510" y="1061720"/>
                    <a:pt x="513080" y="1047750"/>
                    <a:pt x="502920" y="1037590"/>
                  </a:cubicBezTo>
                  <a:cubicBezTo>
                    <a:pt x="491490" y="1027430"/>
                    <a:pt x="476250" y="1018540"/>
                    <a:pt x="468630" y="1009650"/>
                  </a:cubicBezTo>
                  <a:cubicBezTo>
                    <a:pt x="462280" y="1002030"/>
                    <a:pt x="461010" y="995680"/>
                    <a:pt x="455930" y="990600"/>
                  </a:cubicBezTo>
                  <a:cubicBezTo>
                    <a:pt x="452120" y="984250"/>
                    <a:pt x="445770" y="981710"/>
                    <a:pt x="440690" y="974090"/>
                  </a:cubicBezTo>
                  <a:cubicBezTo>
                    <a:pt x="434340" y="963930"/>
                    <a:pt x="427990" y="947420"/>
                    <a:pt x="421640" y="934720"/>
                  </a:cubicBezTo>
                  <a:cubicBezTo>
                    <a:pt x="414020" y="922020"/>
                    <a:pt x="414020" y="909320"/>
                    <a:pt x="398780" y="897890"/>
                  </a:cubicBezTo>
                  <a:cubicBezTo>
                    <a:pt x="355600" y="864870"/>
                    <a:pt x="166370" y="871220"/>
                    <a:pt x="100330" y="802640"/>
                  </a:cubicBezTo>
                  <a:cubicBezTo>
                    <a:pt x="27940" y="726440"/>
                    <a:pt x="0" y="440690"/>
                    <a:pt x="0" y="44069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5598795" y="9207818"/>
            <a:ext cx="604838" cy="604838"/>
            <a:chOff x="0" y="0"/>
            <a:chExt cx="806450" cy="80645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48260" y="40640"/>
              <a:ext cx="697230" cy="717550"/>
            </a:xfrm>
            <a:custGeom>
              <a:avLst/>
              <a:gdLst/>
              <a:ahLst/>
              <a:cxnLst/>
              <a:rect r="r" b="b" t="t" l="l"/>
              <a:pathLst>
                <a:path h="717550" w="697230">
                  <a:moveTo>
                    <a:pt x="697230" y="254000"/>
                  </a:moveTo>
                  <a:cubicBezTo>
                    <a:pt x="697230" y="477520"/>
                    <a:pt x="671830" y="534670"/>
                    <a:pt x="637540" y="579120"/>
                  </a:cubicBezTo>
                  <a:cubicBezTo>
                    <a:pt x="604520" y="622300"/>
                    <a:pt x="553720" y="660400"/>
                    <a:pt x="504190" y="683260"/>
                  </a:cubicBezTo>
                  <a:cubicBezTo>
                    <a:pt x="453390" y="706120"/>
                    <a:pt x="391160" y="717550"/>
                    <a:pt x="336550" y="713740"/>
                  </a:cubicBezTo>
                  <a:cubicBezTo>
                    <a:pt x="281940" y="711200"/>
                    <a:pt x="220980" y="692150"/>
                    <a:pt x="173990" y="664210"/>
                  </a:cubicBezTo>
                  <a:cubicBezTo>
                    <a:pt x="127000" y="635000"/>
                    <a:pt x="82550" y="590550"/>
                    <a:pt x="53340" y="543560"/>
                  </a:cubicBezTo>
                  <a:cubicBezTo>
                    <a:pt x="25400" y="496570"/>
                    <a:pt x="6350" y="435610"/>
                    <a:pt x="2540" y="381000"/>
                  </a:cubicBezTo>
                  <a:cubicBezTo>
                    <a:pt x="0" y="326390"/>
                    <a:pt x="11430" y="264160"/>
                    <a:pt x="34290" y="213360"/>
                  </a:cubicBezTo>
                  <a:cubicBezTo>
                    <a:pt x="55880" y="162560"/>
                    <a:pt x="95250" y="113030"/>
                    <a:pt x="138430" y="78740"/>
                  </a:cubicBezTo>
                  <a:cubicBezTo>
                    <a:pt x="181610" y="45720"/>
                    <a:pt x="240030" y="19050"/>
                    <a:pt x="293370" y="10160"/>
                  </a:cubicBezTo>
                  <a:cubicBezTo>
                    <a:pt x="347980" y="0"/>
                    <a:pt x="411480" y="3810"/>
                    <a:pt x="463550" y="20320"/>
                  </a:cubicBezTo>
                  <a:cubicBezTo>
                    <a:pt x="516890" y="36830"/>
                    <a:pt x="609600" y="107950"/>
                    <a:pt x="609600" y="10795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16004192" y="-1297445"/>
            <a:ext cx="3980134" cy="4114800"/>
          </a:xfrm>
          <a:custGeom>
            <a:avLst/>
            <a:gdLst/>
            <a:ahLst/>
            <a:cxnLst/>
            <a:rect r="r" b="b" t="t" l="l"/>
            <a:pathLst>
              <a:path h="4114800" w="3980134">
                <a:moveTo>
                  <a:pt x="0" y="0"/>
                </a:moveTo>
                <a:lnTo>
                  <a:pt x="3980133" y="0"/>
                </a:lnTo>
                <a:lnTo>
                  <a:pt x="398013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566276" y="2833528"/>
            <a:ext cx="15155448" cy="35902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</a:p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 spc="173">
                <a:solidFill>
                  <a:srgbClr val="064663"/>
                </a:solidFill>
                <a:latin typeface="Roboto Bold"/>
              </a:rPr>
              <a:t>P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očítačové systémy alebo softvérové aplikácie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, ktoré sa používajú na 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zálohovanie dát a informácií 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uložených v 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počítačoch a sieťových zariadeniach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. Ich 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úlohou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 je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 zabezpečiť bezpečné uchovávanie dát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 a umožniť ich 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obnovu v prípade straty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, 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poškodenia</a:t>
            </a:r>
            <a:r>
              <a:rPr lang="en-US" sz="3399" spc="173">
                <a:solidFill>
                  <a:srgbClr val="064663"/>
                </a:solidFill>
                <a:latin typeface="Roboto"/>
              </a:rPr>
              <a:t> alebo</a:t>
            </a:r>
            <a:r>
              <a:rPr lang="en-US" sz="3399" spc="173">
                <a:solidFill>
                  <a:srgbClr val="064663"/>
                </a:solidFill>
                <a:latin typeface="Roboto Bold"/>
              </a:rPr>
              <a:t> nežiaducej udalosti.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418384" y="161925"/>
            <a:ext cx="9451231" cy="1714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5599">
                <a:solidFill>
                  <a:srgbClr val="064663"/>
                </a:solidFill>
                <a:latin typeface="Roboto Bold"/>
              </a:rPr>
              <a:t>3.  Typy serverov a ich použitie                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531412" y="1809750"/>
            <a:ext cx="5225177" cy="6299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79"/>
              </a:lnSpc>
              <a:spcBef>
                <a:spcPct val="0"/>
              </a:spcBef>
            </a:pPr>
            <a:r>
              <a:rPr lang="en-US" sz="3699" spc="188">
                <a:solidFill>
                  <a:srgbClr val="064663"/>
                </a:solidFill>
                <a:latin typeface="Roboto Bold"/>
              </a:rPr>
              <a:t>Monitorovacie servery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799999">
            <a:off x="7556836" y="8385281"/>
            <a:ext cx="4710902" cy="2355451"/>
          </a:xfrm>
          <a:custGeom>
            <a:avLst/>
            <a:gdLst/>
            <a:ahLst/>
            <a:cxnLst/>
            <a:rect r="r" b="b" t="t" l="l"/>
            <a:pathLst>
              <a:path h="2355451" w="4710902">
                <a:moveTo>
                  <a:pt x="0" y="0"/>
                </a:moveTo>
                <a:lnTo>
                  <a:pt x="4710902" y="0"/>
                </a:lnTo>
                <a:lnTo>
                  <a:pt x="4710902" y="2355451"/>
                </a:lnTo>
                <a:lnTo>
                  <a:pt x="0" y="23554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269233" y="-1505219"/>
            <a:ext cx="3980134" cy="4114800"/>
          </a:xfrm>
          <a:custGeom>
            <a:avLst/>
            <a:gdLst/>
            <a:ahLst/>
            <a:cxnLst/>
            <a:rect r="r" b="b" t="t" l="l"/>
            <a:pathLst>
              <a:path h="4114800" w="3980134">
                <a:moveTo>
                  <a:pt x="0" y="0"/>
                </a:moveTo>
                <a:lnTo>
                  <a:pt x="3980134" y="0"/>
                </a:lnTo>
                <a:lnTo>
                  <a:pt x="398013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0" y="0"/>
            <a:ext cx="6203234" cy="10287000"/>
          </a:xfrm>
          <a:custGeom>
            <a:avLst/>
            <a:gdLst/>
            <a:ahLst/>
            <a:cxnLst/>
            <a:rect r="r" b="b" t="t" l="l"/>
            <a:pathLst>
              <a:path h="10287000" w="6203234">
                <a:moveTo>
                  <a:pt x="6203234" y="0"/>
                </a:moveTo>
                <a:lnTo>
                  <a:pt x="0" y="0"/>
                </a:lnTo>
                <a:lnTo>
                  <a:pt x="0" y="10287000"/>
                </a:lnTo>
                <a:lnTo>
                  <a:pt x="6203234" y="10287000"/>
                </a:lnTo>
                <a:lnTo>
                  <a:pt x="6203234" y="0"/>
                </a:lnTo>
                <a:close/>
              </a:path>
            </a:pathLst>
          </a:custGeom>
          <a:blipFill>
            <a:blip r:embed="rId6"/>
            <a:stretch>
              <a:fillRect l="-13460" t="0" r="-52371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8363404" y="3258282"/>
            <a:ext cx="7083812" cy="46126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59"/>
              </a:lnSpc>
            </a:pPr>
            <a:r>
              <a:rPr lang="en-US" sz="2899">
                <a:solidFill>
                  <a:srgbClr val="064663"/>
                </a:solidFill>
                <a:latin typeface="Clear Sans Bold"/>
              </a:rPr>
              <a:t>Server </a:t>
            </a:r>
            <a:r>
              <a:rPr lang="en-US" sz="2899">
                <a:solidFill>
                  <a:srgbClr val="064663"/>
                </a:solidFill>
                <a:latin typeface="Clear Sans"/>
              </a:rPr>
              <a:t>je počítačový </a:t>
            </a:r>
            <a:r>
              <a:rPr lang="en-US" sz="2899">
                <a:solidFill>
                  <a:srgbClr val="064663"/>
                </a:solidFill>
                <a:latin typeface="Clear Sans Bold"/>
              </a:rPr>
              <a:t>program</a:t>
            </a:r>
            <a:r>
              <a:rPr lang="en-US" sz="2899">
                <a:solidFill>
                  <a:srgbClr val="064663"/>
                </a:solidFill>
                <a:latin typeface="Clear Sans"/>
              </a:rPr>
              <a:t> alebo </a:t>
            </a:r>
            <a:r>
              <a:rPr lang="en-US" sz="2899">
                <a:solidFill>
                  <a:srgbClr val="064663"/>
                </a:solidFill>
                <a:latin typeface="Clear Sans Bold"/>
              </a:rPr>
              <a:t>zariadenie</a:t>
            </a:r>
            <a:r>
              <a:rPr lang="en-US" sz="2899">
                <a:solidFill>
                  <a:srgbClr val="064663"/>
                </a:solidFill>
                <a:latin typeface="Clear Sans"/>
              </a:rPr>
              <a:t>, ktoré poskytuje určité služby, funkcie alebo zdroje iným programom alebo zariadeniam, ktoré nazývame </a:t>
            </a:r>
            <a:r>
              <a:rPr lang="en-US" sz="2899">
                <a:solidFill>
                  <a:srgbClr val="064663"/>
                </a:solidFill>
                <a:latin typeface="Clear Sans Bold"/>
              </a:rPr>
              <a:t>klienti</a:t>
            </a:r>
            <a:r>
              <a:rPr lang="en-US" sz="2899">
                <a:solidFill>
                  <a:srgbClr val="064663"/>
                </a:solidFill>
                <a:latin typeface="Clear Sans"/>
              </a:rPr>
              <a:t>. V podstate ide počítačový systém navrhnutý na </a:t>
            </a:r>
            <a:r>
              <a:rPr lang="en-US" sz="2899">
                <a:solidFill>
                  <a:srgbClr val="064663"/>
                </a:solidFill>
                <a:latin typeface="Clear Sans Bold"/>
              </a:rPr>
              <a:t>zabezpečenie zdieľania zdrojov</a:t>
            </a:r>
            <a:r>
              <a:rPr lang="en-US" sz="2899">
                <a:solidFill>
                  <a:srgbClr val="064663"/>
                </a:solidFill>
                <a:latin typeface="Clear Sans"/>
              </a:rPr>
              <a:t>, ako sú údaje, súbory, aplikácie, alebo služby, medzi rôznymi </a:t>
            </a:r>
            <a:r>
              <a:rPr lang="en-US" sz="2899">
                <a:solidFill>
                  <a:srgbClr val="064663"/>
                </a:solidFill>
                <a:latin typeface="Clear Sans Bold"/>
              </a:rPr>
              <a:t>používateľmi</a:t>
            </a:r>
            <a:r>
              <a:rPr lang="en-US" sz="2899">
                <a:solidFill>
                  <a:srgbClr val="064663"/>
                </a:solidFill>
                <a:latin typeface="Clear Sans"/>
              </a:rPr>
              <a:t> alebo </a:t>
            </a:r>
            <a:r>
              <a:rPr lang="en-US" sz="2899">
                <a:solidFill>
                  <a:srgbClr val="064663"/>
                </a:solidFill>
                <a:latin typeface="Clear Sans Bold"/>
              </a:rPr>
              <a:t>zariadeniami</a:t>
            </a:r>
            <a:r>
              <a:rPr lang="en-US" sz="2899">
                <a:solidFill>
                  <a:srgbClr val="064663"/>
                </a:solidFill>
                <a:latin typeface="Clear Sans"/>
              </a:rPr>
              <a:t> v </a:t>
            </a:r>
            <a:r>
              <a:rPr lang="en-US" sz="2899">
                <a:solidFill>
                  <a:srgbClr val="064663"/>
                </a:solidFill>
                <a:latin typeface="Clear Sans Bold"/>
              </a:rPr>
              <a:t>sieti</a:t>
            </a:r>
            <a:r>
              <a:rPr lang="en-US" sz="2899">
                <a:solidFill>
                  <a:srgbClr val="064663"/>
                </a:solidFill>
                <a:latin typeface="Clear Sans"/>
              </a:rPr>
              <a:t>.</a:t>
            </a:r>
          </a:p>
          <a:p>
            <a:pPr algn="ctr">
              <a:lnSpc>
                <a:spcPts val="4059"/>
              </a:lnSpc>
            </a:pPr>
          </a:p>
        </p:txBody>
      </p:sp>
      <p:grpSp>
        <p:nvGrpSpPr>
          <p:cNvPr name="Group 6" id="6"/>
          <p:cNvGrpSpPr/>
          <p:nvPr/>
        </p:nvGrpSpPr>
        <p:grpSpPr>
          <a:xfrm rot="0">
            <a:off x="8579312" y="1028700"/>
            <a:ext cx="6651996" cy="1701531"/>
            <a:chOff x="0" y="0"/>
            <a:chExt cx="8869328" cy="2268708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-19050"/>
              <a:ext cx="8869328" cy="11493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6719"/>
                </a:lnSpc>
              </a:pPr>
              <a:r>
                <a:rPr lang="en-US" sz="5599">
                  <a:solidFill>
                    <a:srgbClr val="064663"/>
                  </a:solidFill>
                  <a:latin typeface="Roboto Bold"/>
                </a:rPr>
                <a:t>1.  Úvod do serverov                 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1788540" y="1388173"/>
              <a:ext cx="5292249" cy="8805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599"/>
                </a:lnSpc>
                <a:spcBef>
                  <a:spcPct val="0"/>
                </a:spcBef>
              </a:pPr>
              <a:r>
                <a:rPr lang="en-US" sz="3999" spc="203">
                  <a:solidFill>
                    <a:srgbClr val="064663"/>
                  </a:solidFill>
                  <a:latin typeface="Roboto Bold"/>
                </a:rPr>
                <a:t>Čo je to server?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14936102" y="9109274"/>
            <a:ext cx="4710902" cy="2355451"/>
          </a:xfrm>
          <a:custGeom>
            <a:avLst/>
            <a:gdLst/>
            <a:ahLst/>
            <a:cxnLst/>
            <a:rect r="r" b="b" t="t" l="l"/>
            <a:pathLst>
              <a:path h="2355451" w="4710902">
                <a:moveTo>
                  <a:pt x="0" y="0"/>
                </a:moveTo>
                <a:lnTo>
                  <a:pt x="4710902" y="0"/>
                </a:lnTo>
                <a:lnTo>
                  <a:pt x="4710902" y="2355452"/>
                </a:lnTo>
                <a:lnTo>
                  <a:pt x="0" y="23554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269233" y="-1505219"/>
            <a:ext cx="3980134" cy="4114800"/>
          </a:xfrm>
          <a:custGeom>
            <a:avLst/>
            <a:gdLst/>
            <a:ahLst/>
            <a:cxnLst/>
            <a:rect r="r" b="b" t="t" l="l"/>
            <a:pathLst>
              <a:path h="4114800" w="3980134">
                <a:moveTo>
                  <a:pt x="0" y="0"/>
                </a:moveTo>
                <a:lnTo>
                  <a:pt x="3980134" y="0"/>
                </a:lnTo>
                <a:lnTo>
                  <a:pt x="398013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0" y="0"/>
            <a:ext cx="6203234" cy="10287000"/>
          </a:xfrm>
          <a:custGeom>
            <a:avLst/>
            <a:gdLst/>
            <a:ahLst/>
            <a:cxnLst/>
            <a:rect r="r" b="b" t="t" l="l"/>
            <a:pathLst>
              <a:path h="10287000" w="6203234">
                <a:moveTo>
                  <a:pt x="6203234" y="0"/>
                </a:moveTo>
                <a:lnTo>
                  <a:pt x="0" y="0"/>
                </a:lnTo>
                <a:lnTo>
                  <a:pt x="0" y="10287000"/>
                </a:lnTo>
                <a:lnTo>
                  <a:pt x="6203234" y="10287000"/>
                </a:lnTo>
                <a:lnTo>
                  <a:pt x="6203234" y="0"/>
                </a:lnTo>
                <a:close/>
              </a:path>
            </a:pathLst>
          </a:custGeom>
          <a:blipFill>
            <a:blip r:embed="rId6"/>
            <a:stretch>
              <a:fillRect l="-13460" t="0" r="-52371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874827" y="5143500"/>
            <a:ext cx="8712241" cy="5227344"/>
          </a:xfrm>
          <a:custGeom>
            <a:avLst/>
            <a:gdLst/>
            <a:ahLst/>
            <a:cxnLst/>
            <a:rect r="r" b="b" t="t" l="l"/>
            <a:pathLst>
              <a:path h="5227344" w="8712241">
                <a:moveTo>
                  <a:pt x="0" y="0"/>
                </a:moveTo>
                <a:lnTo>
                  <a:pt x="8712241" y="0"/>
                </a:lnTo>
                <a:lnTo>
                  <a:pt x="8712241" y="5227344"/>
                </a:lnTo>
                <a:lnTo>
                  <a:pt x="0" y="522734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8579312" y="1028700"/>
            <a:ext cx="6651996" cy="1701531"/>
            <a:chOff x="0" y="0"/>
            <a:chExt cx="8869328" cy="2268708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-19050"/>
              <a:ext cx="8869328" cy="11493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6719"/>
                </a:lnSpc>
              </a:pPr>
              <a:r>
                <a:rPr lang="en-US" sz="5599">
                  <a:solidFill>
                    <a:srgbClr val="064663"/>
                  </a:solidFill>
                  <a:latin typeface="Roboto Bold"/>
                </a:rPr>
                <a:t>1.  Úvod do serverov                 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1788540" y="1388173"/>
              <a:ext cx="5292249" cy="8805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599"/>
                </a:lnSpc>
                <a:spcBef>
                  <a:spcPct val="0"/>
                </a:spcBef>
              </a:pPr>
              <a:r>
                <a:rPr lang="en-US" sz="3999" spc="203">
                  <a:solidFill>
                    <a:srgbClr val="064663"/>
                  </a:solidFill>
                  <a:latin typeface="Roboto Bold"/>
                </a:rPr>
                <a:t>Čo je to server?</a:t>
              </a: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8579312" y="2836394"/>
            <a:ext cx="5303270" cy="2050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59"/>
              </a:lnSpc>
            </a:pPr>
            <a:r>
              <a:rPr lang="en-US" sz="2899">
                <a:solidFill>
                  <a:srgbClr val="064663"/>
                </a:solidFill>
                <a:latin typeface="Roboto"/>
              </a:rPr>
              <a:t>Prevádzkujú sa v architektúre </a:t>
            </a:r>
            <a:r>
              <a:rPr lang="en-US" sz="2899">
                <a:solidFill>
                  <a:srgbClr val="064663"/>
                </a:solidFill>
                <a:latin typeface="Roboto Bold"/>
              </a:rPr>
              <a:t>klient-server</a:t>
            </a:r>
            <a:r>
              <a:rPr lang="en-US" sz="2899">
                <a:solidFill>
                  <a:srgbClr val="064663"/>
                </a:solidFill>
                <a:latin typeface="Roboto"/>
              </a:rPr>
              <a:t>, kde klienti </a:t>
            </a:r>
            <a:r>
              <a:rPr lang="en-US" sz="2899">
                <a:solidFill>
                  <a:srgbClr val="064663"/>
                </a:solidFill>
                <a:latin typeface="Roboto Bold"/>
              </a:rPr>
              <a:t>požadujú</a:t>
            </a:r>
            <a:r>
              <a:rPr lang="en-US" sz="2899">
                <a:solidFill>
                  <a:srgbClr val="064663"/>
                </a:solidFill>
                <a:latin typeface="Roboto"/>
              </a:rPr>
              <a:t> služby a servery tieto </a:t>
            </a:r>
            <a:r>
              <a:rPr lang="en-US" sz="2899">
                <a:solidFill>
                  <a:srgbClr val="064663"/>
                </a:solidFill>
                <a:latin typeface="Roboto Bold"/>
              </a:rPr>
              <a:t>požiadavky uspokoja</a:t>
            </a:r>
            <a:r>
              <a:rPr lang="en-US" sz="2899">
                <a:solidFill>
                  <a:srgbClr val="064663"/>
                </a:solidFill>
                <a:latin typeface="Roboto"/>
              </a:rPr>
              <a:t>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269233" y="-1505219"/>
            <a:ext cx="3980134" cy="4114800"/>
          </a:xfrm>
          <a:custGeom>
            <a:avLst/>
            <a:gdLst/>
            <a:ahLst/>
            <a:cxnLst/>
            <a:rect r="r" b="b" t="t" l="l"/>
            <a:pathLst>
              <a:path h="4114800" w="3980134">
                <a:moveTo>
                  <a:pt x="0" y="0"/>
                </a:moveTo>
                <a:lnTo>
                  <a:pt x="3980134" y="0"/>
                </a:lnTo>
                <a:lnTo>
                  <a:pt x="398013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788721" y="4630809"/>
            <a:ext cx="10499279" cy="6299568"/>
          </a:xfrm>
          <a:custGeom>
            <a:avLst/>
            <a:gdLst/>
            <a:ahLst/>
            <a:cxnLst/>
            <a:rect r="r" b="b" t="t" l="l"/>
            <a:pathLst>
              <a:path h="6299568" w="10499279">
                <a:moveTo>
                  <a:pt x="0" y="0"/>
                </a:moveTo>
                <a:lnTo>
                  <a:pt x="10499279" y="0"/>
                </a:lnTo>
                <a:lnTo>
                  <a:pt x="10499279" y="6299567"/>
                </a:lnTo>
                <a:lnTo>
                  <a:pt x="0" y="629956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1999"/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1451159" y="3850379"/>
            <a:ext cx="5173810" cy="46221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59"/>
              </a:lnSpc>
              <a:spcBef>
                <a:spcPct val="0"/>
              </a:spcBef>
            </a:pPr>
            <a:r>
              <a:rPr lang="en-US" sz="2899" spc="147">
                <a:solidFill>
                  <a:srgbClr val="064663"/>
                </a:solidFill>
                <a:latin typeface="Roboto Bold"/>
              </a:rPr>
              <a:t>Pamäť</a:t>
            </a:r>
            <a:r>
              <a:rPr lang="en-US" sz="2899" spc="147">
                <a:solidFill>
                  <a:srgbClr val="064663"/>
                </a:solidFill>
                <a:latin typeface="Roboto"/>
              </a:rPr>
              <a:t> </a:t>
            </a:r>
            <a:r>
              <a:rPr lang="en-US" sz="2899" spc="147">
                <a:solidFill>
                  <a:srgbClr val="064663"/>
                </a:solidFill>
                <a:latin typeface="Roboto Bold"/>
              </a:rPr>
              <a:t>(RAM)</a:t>
            </a:r>
            <a:r>
              <a:rPr lang="en-US" sz="2899" spc="147">
                <a:solidFill>
                  <a:srgbClr val="064663"/>
                </a:solidFill>
                <a:latin typeface="Roboto"/>
              </a:rPr>
              <a:t>: Pamäť servera/operačná pamäť slúži na </a:t>
            </a:r>
            <a:r>
              <a:rPr lang="en-US" sz="2899" spc="147">
                <a:solidFill>
                  <a:srgbClr val="064663"/>
                </a:solidFill>
                <a:latin typeface="Roboto Bold"/>
              </a:rPr>
              <a:t>dočasné ukladanie dát </a:t>
            </a:r>
            <a:r>
              <a:rPr lang="en-US" sz="2899" spc="147">
                <a:solidFill>
                  <a:srgbClr val="064663"/>
                </a:solidFill>
                <a:latin typeface="Roboto"/>
              </a:rPr>
              <a:t>a</a:t>
            </a:r>
            <a:r>
              <a:rPr lang="en-US" sz="2899" spc="147">
                <a:solidFill>
                  <a:srgbClr val="064663"/>
                </a:solidFill>
                <a:latin typeface="Roboto Bold"/>
              </a:rPr>
              <a:t> spustených procesov</a:t>
            </a:r>
            <a:r>
              <a:rPr lang="en-US" sz="2899" spc="147">
                <a:solidFill>
                  <a:srgbClr val="064663"/>
                </a:solidFill>
                <a:latin typeface="Roboto"/>
              </a:rPr>
              <a:t>. </a:t>
            </a:r>
            <a:r>
              <a:rPr lang="en-US" sz="2899" spc="147">
                <a:solidFill>
                  <a:srgbClr val="064663"/>
                </a:solidFill>
                <a:latin typeface="Roboto Bold"/>
              </a:rPr>
              <a:t>Vyššia</a:t>
            </a:r>
            <a:r>
              <a:rPr lang="en-US" sz="2899" spc="147">
                <a:solidFill>
                  <a:srgbClr val="064663"/>
                </a:solidFill>
                <a:latin typeface="Roboto"/>
              </a:rPr>
              <a:t> kapacita pamäte umožňuje serveru spracovávať </a:t>
            </a:r>
            <a:r>
              <a:rPr lang="en-US" sz="2899" spc="147">
                <a:solidFill>
                  <a:srgbClr val="064663"/>
                </a:solidFill>
                <a:latin typeface="Roboto Bold"/>
              </a:rPr>
              <a:t>viac</a:t>
            </a:r>
            <a:r>
              <a:rPr lang="en-US" sz="2899" spc="147">
                <a:solidFill>
                  <a:srgbClr val="064663"/>
                </a:solidFill>
                <a:latin typeface="Roboto"/>
              </a:rPr>
              <a:t> úloh </a:t>
            </a:r>
            <a:r>
              <a:rPr lang="en-US" sz="2899" spc="147">
                <a:solidFill>
                  <a:srgbClr val="064663"/>
                </a:solidFill>
                <a:latin typeface="Roboto Bold"/>
              </a:rPr>
              <a:t>súčasne</a:t>
            </a:r>
            <a:r>
              <a:rPr lang="en-US" sz="2899" spc="147">
                <a:solidFill>
                  <a:srgbClr val="064663"/>
                </a:solidFill>
                <a:latin typeface="Roboto"/>
              </a:rPr>
              <a:t> a </a:t>
            </a:r>
            <a:r>
              <a:rPr lang="en-US" sz="2899" spc="147">
                <a:solidFill>
                  <a:srgbClr val="064663"/>
                </a:solidFill>
                <a:latin typeface="Roboto Bold"/>
              </a:rPr>
              <a:t>zlepšuje</a:t>
            </a:r>
            <a:r>
              <a:rPr lang="en-US" sz="2899" spc="147">
                <a:solidFill>
                  <a:srgbClr val="064663"/>
                </a:solidFill>
                <a:latin typeface="Roboto"/>
              </a:rPr>
              <a:t> jeho </a:t>
            </a:r>
            <a:r>
              <a:rPr lang="en-US" sz="2899" spc="147">
                <a:solidFill>
                  <a:srgbClr val="064663"/>
                </a:solidFill>
                <a:latin typeface="Roboto Bold"/>
              </a:rPr>
              <a:t>výkonnosť.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5400000">
            <a:off x="14936102" y="9109274"/>
            <a:ext cx="4710902" cy="2355451"/>
          </a:xfrm>
          <a:custGeom>
            <a:avLst/>
            <a:gdLst/>
            <a:ahLst/>
            <a:cxnLst/>
            <a:rect r="r" b="b" t="t" l="l"/>
            <a:pathLst>
              <a:path h="2355451" w="4710902">
                <a:moveTo>
                  <a:pt x="0" y="0"/>
                </a:moveTo>
                <a:lnTo>
                  <a:pt x="4710902" y="0"/>
                </a:lnTo>
                <a:lnTo>
                  <a:pt x="4710902" y="2355452"/>
                </a:lnTo>
                <a:lnTo>
                  <a:pt x="0" y="235545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388120" y="5286046"/>
            <a:ext cx="3567017" cy="4114800"/>
          </a:xfrm>
          <a:custGeom>
            <a:avLst/>
            <a:gdLst/>
            <a:ahLst/>
            <a:cxnLst/>
            <a:rect r="r" b="b" t="t" l="l"/>
            <a:pathLst>
              <a:path h="4114800" w="3567017">
                <a:moveTo>
                  <a:pt x="0" y="0"/>
                </a:moveTo>
                <a:lnTo>
                  <a:pt x="3567017" y="0"/>
                </a:lnTo>
                <a:lnTo>
                  <a:pt x="356701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21999"/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62557" y="3850379"/>
            <a:ext cx="5809072" cy="41078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59"/>
              </a:lnSpc>
              <a:spcBef>
                <a:spcPct val="0"/>
              </a:spcBef>
            </a:pPr>
            <a:r>
              <a:rPr lang="en-US" sz="2899" spc="147">
                <a:solidFill>
                  <a:srgbClr val="064663"/>
                </a:solidFill>
                <a:latin typeface="Roboto Bold"/>
              </a:rPr>
              <a:t>Procesor (CPU)</a:t>
            </a:r>
            <a:r>
              <a:rPr lang="en-US" sz="2899" spc="147">
                <a:solidFill>
                  <a:srgbClr val="064663"/>
                </a:solidFill>
                <a:latin typeface="Roboto"/>
              </a:rPr>
              <a:t>: je to “mozog” servera. </a:t>
            </a:r>
            <a:r>
              <a:rPr lang="en-US" sz="2899" spc="147">
                <a:solidFill>
                  <a:srgbClr val="064663"/>
                </a:solidFill>
                <a:latin typeface="Roboto Bold"/>
              </a:rPr>
              <a:t>Zodpovedá za vykonávanie výpočtových operácií</a:t>
            </a:r>
            <a:r>
              <a:rPr lang="en-US" sz="2899" spc="147">
                <a:solidFill>
                  <a:srgbClr val="064663"/>
                </a:solidFill>
                <a:latin typeface="Roboto"/>
              </a:rPr>
              <a:t>. Serverové procesory sú často navrhnuté tak, aby boli schopné spracovať </a:t>
            </a:r>
            <a:r>
              <a:rPr lang="en-US" sz="2899" spc="147">
                <a:solidFill>
                  <a:srgbClr val="064663"/>
                </a:solidFill>
                <a:latin typeface="Roboto Bold"/>
              </a:rPr>
              <a:t>veľké množstvo úloh súčasne </a:t>
            </a:r>
            <a:r>
              <a:rPr lang="en-US" sz="2899" spc="147">
                <a:solidFill>
                  <a:srgbClr val="064663"/>
                </a:solidFill>
                <a:latin typeface="Roboto"/>
              </a:rPr>
              <a:t>a zvládli </a:t>
            </a:r>
            <a:r>
              <a:rPr lang="en-US" sz="2899" spc="147">
                <a:solidFill>
                  <a:srgbClr val="064663"/>
                </a:solidFill>
                <a:latin typeface="Roboto Bold"/>
              </a:rPr>
              <a:t>vysoké zaťaženie</a:t>
            </a:r>
            <a:r>
              <a:rPr lang="en-US" sz="2899" spc="147">
                <a:solidFill>
                  <a:srgbClr val="064663"/>
                </a:solidFill>
                <a:latin typeface="Roboto"/>
              </a:rPr>
              <a:t>.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3267093" y="7109883"/>
            <a:ext cx="2613335" cy="2637093"/>
          </a:xfrm>
          <a:custGeom>
            <a:avLst/>
            <a:gdLst/>
            <a:ahLst/>
            <a:cxnLst/>
            <a:rect r="r" b="b" t="t" l="l"/>
            <a:pathLst>
              <a:path h="2637093" w="2613335">
                <a:moveTo>
                  <a:pt x="0" y="0"/>
                </a:moveTo>
                <a:lnTo>
                  <a:pt x="2613335" y="0"/>
                </a:lnTo>
                <a:lnTo>
                  <a:pt x="2613335" y="2637092"/>
                </a:lnTo>
                <a:lnTo>
                  <a:pt x="0" y="263709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21999"/>
            </a:blip>
            <a:stretch>
              <a:fillRect l="-12561" t="-33930" r="-77088" b="-7025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4418384" y="552181"/>
            <a:ext cx="9451231" cy="1701531"/>
            <a:chOff x="0" y="0"/>
            <a:chExt cx="12601642" cy="2268708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-19050"/>
              <a:ext cx="12601642" cy="11493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6719"/>
                </a:lnSpc>
              </a:pPr>
              <a:r>
                <a:rPr lang="en-US" sz="5599">
                  <a:solidFill>
                    <a:srgbClr val="064663"/>
                  </a:solidFill>
                  <a:latin typeface="Roboto Bold"/>
                </a:rPr>
                <a:t>2.  Z čoho je server zložený?                 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2541177" y="1388173"/>
              <a:ext cx="7519287" cy="8805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599"/>
                </a:lnSpc>
                <a:spcBef>
                  <a:spcPct val="0"/>
                </a:spcBef>
              </a:pPr>
              <a:r>
                <a:rPr lang="en-US" sz="3999" spc="203">
                  <a:solidFill>
                    <a:srgbClr val="064663"/>
                  </a:solidFill>
                  <a:latin typeface="Roboto Bold"/>
                </a:rPr>
                <a:t>Hardvér</a:t>
              </a: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2234482" y="2542906"/>
            <a:ext cx="13034751" cy="10217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59"/>
              </a:lnSpc>
            </a:pPr>
            <a:r>
              <a:rPr lang="en-US" sz="2899">
                <a:solidFill>
                  <a:srgbClr val="064663"/>
                </a:solidFill>
                <a:latin typeface="Roboto Bold"/>
              </a:rPr>
              <a:t>Serverový hardvér </a:t>
            </a:r>
            <a:r>
              <a:rPr lang="en-US" sz="2899">
                <a:solidFill>
                  <a:srgbClr val="064663"/>
                </a:solidFill>
                <a:latin typeface="Roboto"/>
              </a:rPr>
              <a:t>je </a:t>
            </a:r>
            <a:r>
              <a:rPr lang="en-US" sz="2899">
                <a:solidFill>
                  <a:srgbClr val="064663"/>
                </a:solidFill>
                <a:latin typeface="Roboto Bold"/>
              </a:rPr>
              <a:t>fyzická </a:t>
            </a:r>
            <a:r>
              <a:rPr lang="en-US" sz="2899">
                <a:solidFill>
                  <a:srgbClr val="064663"/>
                </a:solidFill>
                <a:latin typeface="Roboto"/>
              </a:rPr>
              <a:t>časť servera, ktorá zabezpečuje jeho </a:t>
            </a:r>
            <a:r>
              <a:rPr lang="en-US" sz="2899">
                <a:solidFill>
                  <a:srgbClr val="064663"/>
                </a:solidFill>
                <a:latin typeface="Roboto Bold"/>
              </a:rPr>
              <a:t>funkčnosť </a:t>
            </a:r>
            <a:r>
              <a:rPr lang="en-US" sz="2899">
                <a:solidFill>
                  <a:srgbClr val="064663"/>
                </a:solidFill>
                <a:latin typeface="Roboto"/>
              </a:rPr>
              <a:t>a </a:t>
            </a:r>
            <a:r>
              <a:rPr lang="en-US" sz="2899">
                <a:solidFill>
                  <a:srgbClr val="064663"/>
                </a:solidFill>
                <a:latin typeface="Roboto Bold"/>
              </a:rPr>
              <a:t>výkon</a:t>
            </a:r>
            <a:r>
              <a:rPr lang="en-US" sz="2899">
                <a:solidFill>
                  <a:srgbClr val="064663"/>
                </a:solidFill>
                <a:latin typeface="Roboto"/>
              </a:rPr>
              <a:t>. Tu sú niektoré z </a:t>
            </a:r>
            <a:r>
              <a:rPr lang="en-US" sz="2899">
                <a:solidFill>
                  <a:srgbClr val="064663"/>
                </a:solidFill>
                <a:latin typeface="Roboto Bold"/>
              </a:rPr>
              <a:t>hlavných komponentov </a:t>
            </a:r>
            <a:r>
              <a:rPr lang="en-US" sz="2899">
                <a:solidFill>
                  <a:srgbClr val="064663"/>
                </a:solidFill>
                <a:latin typeface="Roboto"/>
              </a:rPr>
              <a:t>serverového hardvéru: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269233" y="-1505219"/>
            <a:ext cx="3980134" cy="4114800"/>
          </a:xfrm>
          <a:custGeom>
            <a:avLst/>
            <a:gdLst/>
            <a:ahLst/>
            <a:cxnLst/>
            <a:rect r="r" b="b" t="t" l="l"/>
            <a:pathLst>
              <a:path h="4114800" w="3980134">
                <a:moveTo>
                  <a:pt x="0" y="0"/>
                </a:moveTo>
                <a:lnTo>
                  <a:pt x="3980134" y="0"/>
                </a:lnTo>
                <a:lnTo>
                  <a:pt x="398013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751858" y="5422630"/>
            <a:ext cx="7782991" cy="4864370"/>
          </a:xfrm>
          <a:custGeom>
            <a:avLst/>
            <a:gdLst/>
            <a:ahLst/>
            <a:cxnLst/>
            <a:rect r="r" b="b" t="t" l="l"/>
            <a:pathLst>
              <a:path h="4864370" w="7782991">
                <a:moveTo>
                  <a:pt x="0" y="0"/>
                </a:moveTo>
                <a:lnTo>
                  <a:pt x="7782991" y="0"/>
                </a:lnTo>
                <a:lnTo>
                  <a:pt x="7782991" y="4864370"/>
                </a:lnTo>
                <a:lnTo>
                  <a:pt x="0" y="48643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9999"/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1474916" y="3497954"/>
            <a:ext cx="5173810" cy="56508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59"/>
              </a:lnSpc>
              <a:spcBef>
                <a:spcPct val="0"/>
              </a:spcBef>
            </a:pPr>
            <a:r>
              <a:rPr lang="en-US" sz="2899" spc="147">
                <a:solidFill>
                  <a:srgbClr val="064663"/>
                </a:solidFill>
                <a:latin typeface="Roboto Bold"/>
              </a:rPr>
              <a:t>Sieťové rozhrania (NICs)</a:t>
            </a:r>
            <a:r>
              <a:rPr lang="en-US" sz="2899" spc="147">
                <a:solidFill>
                  <a:srgbClr val="064663"/>
                </a:solidFill>
                <a:latin typeface="Roboto"/>
              </a:rPr>
              <a:t>: Sieťové karty umožňujú serverom </a:t>
            </a:r>
            <a:r>
              <a:rPr lang="en-US" sz="2899" spc="147">
                <a:solidFill>
                  <a:srgbClr val="064663"/>
                </a:solidFill>
                <a:latin typeface="Roboto Bold"/>
              </a:rPr>
              <a:t>pripojiť sa</a:t>
            </a:r>
            <a:r>
              <a:rPr lang="en-US" sz="2899" spc="147">
                <a:solidFill>
                  <a:srgbClr val="064663"/>
                </a:solidFill>
                <a:latin typeface="Roboto"/>
              </a:rPr>
              <a:t> k </a:t>
            </a:r>
            <a:r>
              <a:rPr lang="en-US" sz="2899" spc="147">
                <a:solidFill>
                  <a:srgbClr val="064663"/>
                </a:solidFill>
                <a:latin typeface="Roboto Bold"/>
              </a:rPr>
              <a:t>sieťam </a:t>
            </a:r>
            <a:r>
              <a:rPr lang="en-US" sz="2899" spc="147">
                <a:solidFill>
                  <a:srgbClr val="064663"/>
                </a:solidFill>
                <a:latin typeface="Roboto"/>
              </a:rPr>
              <a:t>a </a:t>
            </a:r>
            <a:r>
              <a:rPr lang="en-US" sz="2899" spc="147">
                <a:solidFill>
                  <a:srgbClr val="064663"/>
                </a:solidFill>
                <a:latin typeface="Roboto Bold"/>
              </a:rPr>
              <a:t>komunikovať </a:t>
            </a:r>
            <a:r>
              <a:rPr lang="en-US" sz="2899" spc="147">
                <a:solidFill>
                  <a:srgbClr val="064663"/>
                </a:solidFill>
                <a:latin typeface="Roboto"/>
              </a:rPr>
              <a:t>s ďalšími</a:t>
            </a:r>
            <a:r>
              <a:rPr lang="en-US" sz="2899" spc="147">
                <a:solidFill>
                  <a:srgbClr val="064663"/>
                </a:solidFill>
                <a:latin typeface="Roboto Bold"/>
              </a:rPr>
              <a:t> zariadeniami</a:t>
            </a:r>
            <a:r>
              <a:rPr lang="en-US" sz="2899" spc="147">
                <a:solidFill>
                  <a:srgbClr val="064663"/>
                </a:solidFill>
                <a:latin typeface="Roboto"/>
              </a:rPr>
              <a:t>. Serverové NICs často podporujú </a:t>
            </a:r>
            <a:r>
              <a:rPr lang="en-US" sz="2899" spc="147">
                <a:solidFill>
                  <a:srgbClr val="064663"/>
                </a:solidFill>
                <a:latin typeface="Roboto Bold"/>
              </a:rPr>
              <a:t>vysokorýchlostné Ethernetové pripojenia</a:t>
            </a:r>
            <a:r>
              <a:rPr lang="en-US" sz="2899" spc="147">
                <a:solidFill>
                  <a:srgbClr val="064663"/>
                </a:solidFill>
                <a:latin typeface="Roboto"/>
              </a:rPr>
              <a:t> a môžu zahŕňať</a:t>
            </a:r>
            <a:r>
              <a:rPr lang="en-US" sz="2899" spc="147">
                <a:solidFill>
                  <a:srgbClr val="064663"/>
                </a:solidFill>
                <a:latin typeface="Roboto Bold"/>
              </a:rPr>
              <a:t> funkcie</a:t>
            </a:r>
            <a:r>
              <a:rPr lang="en-US" sz="2899" spc="147">
                <a:solidFill>
                  <a:srgbClr val="064663"/>
                </a:solidFill>
                <a:latin typeface="Roboto"/>
              </a:rPr>
              <a:t> ako sú </a:t>
            </a:r>
            <a:r>
              <a:rPr lang="en-US" sz="2899" spc="147">
                <a:solidFill>
                  <a:srgbClr val="064663"/>
                </a:solidFill>
                <a:latin typeface="Roboto Bold"/>
              </a:rPr>
              <a:t>TCP offload engines</a:t>
            </a:r>
            <a:r>
              <a:rPr lang="en-US" sz="2899" spc="147">
                <a:solidFill>
                  <a:srgbClr val="064663"/>
                </a:solidFill>
                <a:latin typeface="Roboto"/>
              </a:rPr>
              <a:t> (TOE) pre</a:t>
            </a:r>
            <a:r>
              <a:rPr lang="en-US" sz="2899" spc="147">
                <a:solidFill>
                  <a:srgbClr val="064663"/>
                </a:solidFill>
                <a:latin typeface="Roboto Bold"/>
              </a:rPr>
              <a:t> zrýchlenie</a:t>
            </a:r>
            <a:r>
              <a:rPr lang="en-US" sz="2899" spc="147">
                <a:solidFill>
                  <a:srgbClr val="064663"/>
                </a:solidFill>
                <a:latin typeface="Roboto"/>
              </a:rPr>
              <a:t> siete.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5400000">
            <a:off x="14936102" y="9109274"/>
            <a:ext cx="4710902" cy="2355451"/>
          </a:xfrm>
          <a:custGeom>
            <a:avLst/>
            <a:gdLst/>
            <a:ahLst/>
            <a:cxnLst/>
            <a:rect r="r" b="b" t="t" l="l"/>
            <a:pathLst>
              <a:path h="2355451" w="4710902">
                <a:moveTo>
                  <a:pt x="0" y="0"/>
                </a:moveTo>
                <a:lnTo>
                  <a:pt x="4710902" y="0"/>
                </a:lnTo>
                <a:lnTo>
                  <a:pt x="4710902" y="2355452"/>
                </a:lnTo>
                <a:lnTo>
                  <a:pt x="0" y="235545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961974" y="5143500"/>
            <a:ext cx="5789883" cy="5789883"/>
          </a:xfrm>
          <a:custGeom>
            <a:avLst/>
            <a:gdLst/>
            <a:ahLst/>
            <a:cxnLst/>
            <a:rect r="r" b="b" t="t" l="l"/>
            <a:pathLst>
              <a:path h="5789883" w="5789883">
                <a:moveTo>
                  <a:pt x="0" y="0"/>
                </a:moveTo>
                <a:lnTo>
                  <a:pt x="5789884" y="0"/>
                </a:lnTo>
                <a:lnTo>
                  <a:pt x="5789884" y="5789883"/>
                </a:lnTo>
                <a:lnTo>
                  <a:pt x="0" y="578988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19999"/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4418384" y="552181"/>
            <a:ext cx="9451231" cy="1701531"/>
            <a:chOff x="0" y="0"/>
            <a:chExt cx="12601642" cy="2268708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-19050"/>
              <a:ext cx="12601642" cy="11493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6719"/>
                </a:lnSpc>
              </a:pPr>
              <a:r>
                <a:rPr lang="en-US" sz="5599">
                  <a:solidFill>
                    <a:srgbClr val="064663"/>
                  </a:solidFill>
                  <a:latin typeface="Roboto Bold"/>
                </a:rPr>
                <a:t>2.  Z čoho je server zložený?                 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2541177" y="1388173"/>
              <a:ext cx="7519287" cy="8805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599"/>
                </a:lnSpc>
                <a:spcBef>
                  <a:spcPct val="0"/>
                </a:spcBef>
              </a:pPr>
              <a:r>
                <a:rPr lang="en-US" sz="3999" spc="203">
                  <a:solidFill>
                    <a:srgbClr val="064663"/>
                  </a:solidFill>
                  <a:latin typeface="Roboto Bold"/>
                </a:rPr>
                <a:t>Hardvér</a:t>
              </a: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2234482" y="2542906"/>
            <a:ext cx="13034751" cy="10217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59"/>
              </a:lnSpc>
            </a:pPr>
            <a:r>
              <a:rPr lang="en-US" sz="2899">
                <a:solidFill>
                  <a:srgbClr val="064663"/>
                </a:solidFill>
                <a:latin typeface="Roboto Bold"/>
              </a:rPr>
              <a:t>Serverový hardvér </a:t>
            </a:r>
            <a:r>
              <a:rPr lang="en-US" sz="2899">
                <a:solidFill>
                  <a:srgbClr val="064663"/>
                </a:solidFill>
                <a:latin typeface="Roboto"/>
              </a:rPr>
              <a:t>je </a:t>
            </a:r>
            <a:r>
              <a:rPr lang="en-US" sz="2899">
                <a:solidFill>
                  <a:srgbClr val="064663"/>
                </a:solidFill>
                <a:latin typeface="Roboto Bold"/>
              </a:rPr>
              <a:t>fyzická </a:t>
            </a:r>
            <a:r>
              <a:rPr lang="en-US" sz="2899">
                <a:solidFill>
                  <a:srgbClr val="064663"/>
                </a:solidFill>
                <a:latin typeface="Roboto"/>
              </a:rPr>
              <a:t>časť servera, ktorá zabezpečuje jeho </a:t>
            </a:r>
            <a:r>
              <a:rPr lang="en-US" sz="2899">
                <a:solidFill>
                  <a:srgbClr val="064663"/>
                </a:solidFill>
                <a:latin typeface="Roboto Bold"/>
              </a:rPr>
              <a:t>funkčnosť </a:t>
            </a:r>
            <a:r>
              <a:rPr lang="en-US" sz="2899">
                <a:solidFill>
                  <a:srgbClr val="064663"/>
                </a:solidFill>
                <a:latin typeface="Roboto"/>
              </a:rPr>
              <a:t>a </a:t>
            </a:r>
            <a:r>
              <a:rPr lang="en-US" sz="2899">
                <a:solidFill>
                  <a:srgbClr val="064663"/>
                </a:solidFill>
                <a:latin typeface="Roboto Bold"/>
              </a:rPr>
              <a:t>výkon</a:t>
            </a:r>
            <a:r>
              <a:rPr lang="en-US" sz="2899">
                <a:solidFill>
                  <a:srgbClr val="064663"/>
                </a:solidFill>
                <a:latin typeface="Roboto"/>
              </a:rPr>
              <a:t>. Tu sú niektoré z </a:t>
            </a:r>
            <a:r>
              <a:rPr lang="en-US" sz="2899">
                <a:solidFill>
                  <a:srgbClr val="064663"/>
                </a:solidFill>
                <a:latin typeface="Roboto Bold"/>
              </a:rPr>
              <a:t>hlavných komponentov </a:t>
            </a:r>
            <a:r>
              <a:rPr lang="en-US" sz="2899">
                <a:solidFill>
                  <a:srgbClr val="064663"/>
                </a:solidFill>
                <a:latin typeface="Roboto"/>
              </a:rPr>
              <a:t>serverového hardvéru: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62557" y="3850379"/>
            <a:ext cx="5809072" cy="56508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59"/>
              </a:lnSpc>
              <a:spcBef>
                <a:spcPct val="0"/>
              </a:spcBef>
            </a:pPr>
            <a:r>
              <a:rPr lang="en-US" sz="2899" spc="147">
                <a:solidFill>
                  <a:srgbClr val="064663"/>
                </a:solidFill>
                <a:latin typeface="Roboto Semi-Bold"/>
              </a:rPr>
              <a:t>Úložisko:</a:t>
            </a:r>
            <a:r>
              <a:rPr lang="en-US" sz="2899" spc="147">
                <a:solidFill>
                  <a:srgbClr val="064663"/>
                </a:solidFill>
                <a:latin typeface="Roboto"/>
              </a:rPr>
              <a:t> Servery používajú  rôzne druhy </a:t>
            </a:r>
            <a:r>
              <a:rPr lang="en-US" sz="2899" spc="147">
                <a:solidFill>
                  <a:srgbClr val="064663"/>
                </a:solidFill>
                <a:latin typeface="Roboto Bold"/>
              </a:rPr>
              <a:t>úložných</a:t>
            </a:r>
            <a:r>
              <a:rPr lang="en-US" sz="2899" spc="147">
                <a:solidFill>
                  <a:srgbClr val="064663"/>
                </a:solidFill>
                <a:latin typeface="Roboto"/>
              </a:rPr>
              <a:t> </a:t>
            </a:r>
            <a:r>
              <a:rPr lang="en-US" sz="2899" spc="147">
                <a:solidFill>
                  <a:srgbClr val="064663"/>
                </a:solidFill>
                <a:latin typeface="Roboto Bold"/>
              </a:rPr>
              <a:t>zariadení</a:t>
            </a:r>
            <a:r>
              <a:rPr lang="en-US" sz="2899" spc="147">
                <a:solidFill>
                  <a:srgbClr val="064663"/>
                </a:solidFill>
                <a:latin typeface="Roboto"/>
              </a:rPr>
              <a:t>, ako napríklad</a:t>
            </a:r>
            <a:r>
              <a:rPr lang="en-US" sz="2899" spc="147">
                <a:solidFill>
                  <a:srgbClr val="064663"/>
                </a:solidFill>
                <a:latin typeface="Roboto Bold"/>
              </a:rPr>
              <a:t> pevné disky</a:t>
            </a:r>
            <a:r>
              <a:rPr lang="en-US" sz="2899" spc="147">
                <a:solidFill>
                  <a:srgbClr val="064663"/>
                </a:solidFill>
                <a:latin typeface="Roboto"/>
              </a:rPr>
              <a:t>(HDD)</a:t>
            </a:r>
            <a:r>
              <a:rPr lang="en-US" sz="2899" spc="147">
                <a:solidFill>
                  <a:srgbClr val="064663"/>
                </a:solidFill>
                <a:latin typeface="Roboto Bold"/>
              </a:rPr>
              <a:t>,</a:t>
            </a:r>
            <a:r>
              <a:rPr lang="en-US" sz="2899" spc="147">
                <a:solidFill>
                  <a:srgbClr val="064663"/>
                </a:solidFill>
                <a:latin typeface="Roboto"/>
              </a:rPr>
              <a:t>  </a:t>
            </a:r>
            <a:r>
              <a:rPr lang="en-US" sz="2899" spc="147">
                <a:solidFill>
                  <a:srgbClr val="064663"/>
                </a:solidFill>
                <a:latin typeface="Roboto Bold"/>
              </a:rPr>
              <a:t>pevné stavové disky </a:t>
            </a:r>
            <a:r>
              <a:rPr lang="en-US" sz="2899" spc="147">
                <a:solidFill>
                  <a:srgbClr val="064663"/>
                </a:solidFill>
                <a:latin typeface="Roboto"/>
              </a:rPr>
              <a:t>(SSD) a čoraz viac aj </a:t>
            </a:r>
            <a:r>
              <a:rPr lang="en-US" sz="2899" spc="147">
                <a:solidFill>
                  <a:srgbClr val="064663"/>
                </a:solidFill>
                <a:latin typeface="Roboto Bold"/>
              </a:rPr>
              <a:t>NVMe SSD</a:t>
            </a:r>
            <a:r>
              <a:rPr lang="en-US" sz="2899" spc="147">
                <a:solidFill>
                  <a:srgbClr val="064663"/>
                </a:solidFill>
                <a:latin typeface="Roboto"/>
              </a:rPr>
              <a:t> pre </a:t>
            </a:r>
            <a:r>
              <a:rPr lang="en-US" sz="2899" spc="147">
                <a:solidFill>
                  <a:srgbClr val="064663"/>
                </a:solidFill>
                <a:latin typeface="Roboto Bold"/>
              </a:rPr>
              <a:t>vysokorýchlostné</a:t>
            </a:r>
            <a:r>
              <a:rPr lang="en-US" sz="2899" spc="147">
                <a:solidFill>
                  <a:srgbClr val="064663"/>
                </a:solidFill>
                <a:latin typeface="Roboto"/>
              </a:rPr>
              <a:t> úložisko. Konfigurácie úložiska môžu obsahovať pole </a:t>
            </a:r>
            <a:r>
              <a:rPr lang="en-US" sz="2899" spc="147">
                <a:solidFill>
                  <a:srgbClr val="064663"/>
                </a:solidFill>
                <a:latin typeface="Roboto Bold"/>
              </a:rPr>
              <a:t>RAID</a:t>
            </a:r>
            <a:r>
              <a:rPr lang="en-US" sz="2899" spc="147">
                <a:solidFill>
                  <a:srgbClr val="064663"/>
                </a:solidFill>
                <a:latin typeface="Roboto"/>
              </a:rPr>
              <a:t> pre </a:t>
            </a:r>
            <a:r>
              <a:rPr lang="en-US" sz="2899" spc="147">
                <a:solidFill>
                  <a:srgbClr val="064663"/>
                </a:solidFill>
                <a:latin typeface="Roboto Bold"/>
              </a:rPr>
              <a:t>zabezpečenie</a:t>
            </a:r>
            <a:r>
              <a:rPr lang="en-US" sz="2899" spc="147">
                <a:solidFill>
                  <a:srgbClr val="064663"/>
                </a:solidFill>
                <a:latin typeface="Roboto"/>
              </a:rPr>
              <a:t> a </a:t>
            </a:r>
            <a:r>
              <a:rPr lang="en-US" sz="2899" spc="147">
                <a:solidFill>
                  <a:srgbClr val="064663"/>
                </a:solidFill>
                <a:latin typeface="Roboto Bold"/>
              </a:rPr>
              <a:t>ochranu údajov</a:t>
            </a:r>
            <a:r>
              <a:rPr lang="en-US" sz="2899" spc="147">
                <a:solidFill>
                  <a:srgbClr val="064663"/>
                </a:solidFill>
                <a:latin typeface="Roboto"/>
              </a:rPr>
              <a:t>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269233" y="-1505219"/>
            <a:ext cx="3980134" cy="4114800"/>
          </a:xfrm>
          <a:custGeom>
            <a:avLst/>
            <a:gdLst/>
            <a:ahLst/>
            <a:cxnLst/>
            <a:rect r="r" b="b" t="t" l="l"/>
            <a:pathLst>
              <a:path h="4114800" w="3980134">
                <a:moveTo>
                  <a:pt x="0" y="0"/>
                </a:moveTo>
                <a:lnTo>
                  <a:pt x="3980134" y="0"/>
                </a:lnTo>
                <a:lnTo>
                  <a:pt x="398013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2234482" y="5143500"/>
            <a:ext cx="5637764" cy="5637764"/>
          </a:xfrm>
          <a:custGeom>
            <a:avLst/>
            <a:gdLst/>
            <a:ahLst/>
            <a:cxnLst/>
            <a:rect r="r" b="b" t="t" l="l"/>
            <a:pathLst>
              <a:path h="5637764" w="5637764">
                <a:moveTo>
                  <a:pt x="5637765" y="0"/>
                </a:moveTo>
                <a:lnTo>
                  <a:pt x="0" y="0"/>
                </a:lnTo>
                <a:lnTo>
                  <a:pt x="0" y="5637764"/>
                </a:lnTo>
                <a:lnTo>
                  <a:pt x="5637765" y="5637764"/>
                </a:lnTo>
                <a:lnTo>
                  <a:pt x="5637765" y="0"/>
                </a:lnTo>
                <a:close/>
              </a:path>
            </a:pathLst>
          </a:custGeom>
          <a:blipFill>
            <a:blip r:embed="rId4">
              <a:alphaModFix amt="19999"/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701273" y="3660319"/>
            <a:ext cx="5173810" cy="61652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59"/>
              </a:lnSpc>
              <a:spcBef>
                <a:spcPct val="0"/>
              </a:spcBef>
            </a:pPr>
            <a:r>
              <a:rPr lang="en-US" sz="2899" spc="147">
                <a:solidFill>
                  <a:srgbClr val="064663"/>
                </a:solidFill>
                <a:latin typeface="Roboto Semi-Bold"/>
              </a:rPr>
              <a:t>Zdroj napájania (PSU)</a:t>
            </a:r>
            <a:r>
              <a:rPr lang="en-US" sz="2899" spc="147">
                <a:solidFill>
                  <a:srgbClr val="064663"/>
                </a:solidFill>
                <a:latin typeface="Roboto"/>
              </a:rPr>
              <a:t>: Serverové zdroje napájania sú navrhnuté tak, aby poskytovali </a:t>
            </a:r>
            <a:r>
              <a:rPr lang="en-US" sz="2899" spc="147">
                <a:solidFill>
                  <a:srgbClr val="064663"/>
                </a:solidFill>
                <a:latin typeface="Roboto Bold"/>
              </a:rPr>
              <a:t>stabilné</a:t>
            </a:r>
            <a:r>
              <a:rPr lang="en-US" sz="2899" spc="147">
                <a:solidFill>
                  <a:srgbClr val="064663"/>
                </a:solidFill>
                <a:latin typeface="Roboto"/>
              </a:rPr>
              <a:t> a </a:t>
            </a:r>
            <a:r>
              <a:rPr lang="en-US" sz="2899" spc="147">
                <a:solidFill>
                  <a:srgbClr val="064663"/>
                </a:solidFill>
                <a:latin typeface="Roboto Bold"/>
              </a:rPr>
              <a:t>spoľahlivé </a:t>
            </a:r>
            <a:r>
              <a:rPr lang="en-US" sz="2899" spc="147">
                <a:solidFill>
                  <a:srgbClr val="064663"/>
                </a:solidFill>
                <a:latin typeface="Roboto"/>
              </a:rPr>
              <a:t>napájanie serveru aj pri </a:t>
            </a:r>
            <a:r>
              <a:rPr lang="en-US" sz="2899" spc="147">
                <a:solidFill>
                  <a:srgbClr val="064663"/>
                </a:solidFill>
                <a:latin typeface="Roboto Bold"/>
              </a:rPr>
              <a:t>vysokom zaťažení</a:t>
            </a:r>
            <a:r>
              <a:rPr lang="en-US" sz="2899" spc="147">
                <a:solidFill>
                  <a:srgbClr val="064663"/>
                </a:solidFill>
                <a:latin typeface="Roboto"/>
              </a:rPr>
              <a:t>. Sú často </a:t>
            </a:r>
            <a:r>
              <a:rPr lang="en-US" sz="2899" spc="147">
                <a:solidFill>
                  <a:srgbClr val="064663"/>
                </a:solidFill>
                <a:latin typeface="Roboto Bold"/>
              </a:rPr>
              <a:t>redundantné </a:t>
            </a:r>
            <a:r>
              <a:rPr lang="en-US" sz="2899" spc="147">
                <a:solidFill>
                  <a:srgbClr val="064663"/>
                </a:solidFill>
                <a:latin typeface="Roboto"/>
              </a:rPr>
              <a:t>- čo znamená, že server môže pokračovať v prevádzke aj v </a:t>
            </a:r>
            <a:r>
              <a:rPr lang="en-US" sz="2899" spc="147">
                <a:solidFill>
                  <a:srgbClr val="064663"/>
                </a:solidFill>
                <a:latin typeface="Roboto Bold"/>
              </a:rPr>
              <a:t>prípade výpadku</a:t>
            </a:r>
            <a:r>
              <a:rPr lang="en-US" sz="2899" spc="147">
                <a:solidFill>
                  <a:srgbClr val="064663"/>
                </a:solidFill>
                <a:latin typeface="Roboto"/>
              </a:rPr>
              <a:t> jedného</a:t>
            </a:r>
            <a:r>
              <a:rPr lang="en-US" sz="2899" spc="147">
                <a:solidFill>
                  <a:srgbClr val="064663"/>
                </a:solidFill>
                <a:latin typeface="Roboto Bold"/>
              </a:rPr>
              <a:t> zdroja napájania.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5400000">
            <a:off x="14936102" y="9109274"/>
            <a:ext cx="4710902" cy="2355451"/>
          </a:xfrm>
          <a:custGeom>
            <a:avLst/>
            <a:gdLst/>
            <a:ahLst/>
            <a:cxnLst/>
            <a:rect r="r" b="b" t="t" l="l"/>
            <a:pathLst>
              <a:path h="2355451" w="4710902">
                <a:moveTo>
                  <a:pt x="0" y="0"/>
                </a:moveTo>
                <a:lnTo>
                  <a:pt x="4710902" y="0"/>
                </a:lnTo>
                <a:lnTo>
                  <a:pt x="4710902" y="2355452"/>
                </a:lnTo>
                <a:lnTo>
                  <a:pt x="0" y="235545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4418384" y="552181"/>
            <a:ext cx="9451231" cy="1701531"/>
            <a:chOff x="0" y="0"/>
            <a:chExt cx="12601642" cy="2268708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-19050"/>
              <a:ext cx="12601642" cy="11493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6719"/>
                </a:lnSpc>
              </a:pPr>
              <a:r>
                <a:rPr lang="en-US" sz="5599">
                  <a:solidFill>
                    <a:srgbClr val="064663"/>
                  </a:solidFill>
                  <a:latin typeface="Roboto Bold"/>
                </a:rPr>
                <a:t>2.  Z čoho je server zložený?                 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2541177" y="1388173"/>
              <a:ext cx="7519287" cy="8805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599"/>
                </a:lnSpc>
                <a:spcBef>
                  <a:spcPct val="0"/>
                </a:spcBef>
              </a:pPr>
              <a:r>
                <a:rPr lang="en-US" sz="3999" spc="203">
                  <a:solidFill>
                    <a:srgbClr val="064663"/>
                  </a:solidFill>
                  <a:latin typeface="Roboto Bold"/>
                </a:rPr>
                <a:t>Hardvér</a:t>
              </a: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2234482" y="2542906"/>
            <a:ext cx="13034751" cy="10217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59"/>
              </a:lnSpc>
            </a:pPr>
            <a:r>
              <a:rPr lang="en-US" sz="2899">
                <a:solidFill>
                  <a:srgbClr val="064663"/>
                </a:solidFill>
                <a:latin typeface="Roboto Bold"/>
              </a:rPr>
              <a:t>Serverový hardvér </a:t>
            </a:r>
            <a:r>
              <a:rPr lang="en-US" sz="2899">
                <a:solidFill>
                  <a:srgbClr val="064663"/>
                </a:solidFill>
                <a:latin typeface="Roboto"/>
              </a:rPr>
              <a:t>je </a:t>
            </a:r>
            <a:r>
              <a:rPr lang="en-US" sz="2899">
                <a:solidFill>
                  <a:srgbClr val="064663"/>
                </a:solidFill>
                <a:latin typeface="Roboto Bold"/>
              </a:rPr>
              <a:t>fyzická </a:t>
            </a:r>
            <a:r>
              <a:rPr lang="en-US" sz="2899">
                <a:solidFill>
                  <a:srgbClr val="064663"/>
                </a:solidFill>
                <a:latin typeface="Roboto"/>
              </a:rPr>
              <a:t>časť servera, ktorá zabezpečuje jeho </a:t>
            </a:r>
            <a:r>
              <a:rPr lang="en-US" sz="2899">
                <a:solidFill>
                  <a:srgbClr val="064663"/>
                </a:solidFill>
                <a:latin typeface="Roboto Bold"/>
              </a:rPr>
              <a:t>funkčnosť </a:t>
            </a:r>
            <a:r>
              <a:rPr lang="en-US" sz="2899">
                <a:solidFill>
                  <a:srgbClr val="064663"/>
                </a:solidFill>
                <a:latin typeface="Roboto"/>
              </a:rPr>
              <a:t>a </a:t>
            </a:r>
            <a:r>
              <a:rPr lang="en-US" sz="2899">
                <a:solidFill>
                  <a:srgbClr val="064663"/>
                </a:solidFill>
                <a:latin typeface="Roboto Bold"/>
              </a:rPr>
              <a:t>výkon</a:t>
            </a:r>
            <a:r>
              <a:rPr lang="en-US" sz="2899">
                <a:solidFill>
                  <a:srgbClr val="064663"/>
                </a:solidFill>
                <a:latin typeface="Roboto"/>
              </a:rPr>
              <a:t>. Tu sú niektoré z </a:t>
            </a:r>
            <a:r>
              <a:rPr lang="en-US" sz="2899">
                <a:solidFill>
                  <a:srgbClr val="064663"/>
                </a:solidFill>
                <a:latin typeface="Roboto Bold"/>
              </a:rPr>
              <a:t>hlavných komponentov </a:t>
            </a:r>
            <a:r>
              <a:rPr lang="en-US" sz="2899">
                <a:solidFill>
                  <a:srgbClr val="064663"/>
                </a:solidFill>
                <a:latin typeface="Roboto"/>
              </a:rPr>
              <a:t>serverového hardvéru: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608716" y="4159228"/>
            <a:ext cx="5809072" cy="41078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59"/>
              </a:lnSpc>
              <a:spcBef>
                <a:spcPct val="0"/>
              </a:spcBef>
            </a:pPr>
            <a:r>
              <a:rPr lang="en-US" sz="2899" spc="147">
                <a:solidFill>
                  <a:srgbClr val="064663"/>
                </a:solidFill>
                <a:latin typeface="Roboto Semi-Bold"/>
              </a:rPr>
              <a:t>Chladiace systémy: </a:t>
            </a:r>
            <a:r>
              <a:rPr lang="en-US" sz="2899" spc="147">
                <a:solidFill>
                  <a:srgbClr val="064663"/>
                </a:solidFill>
                <a:latin typeface="Roboto"/>
              </a:rPr>
              <a:t> dôležité pre udržanie</a:t>
            </a:r>
            <a:r>
              <a:rPr lang="en-US" sz="2899" spc="147">
                <a:solidFill>
                  <a:srgbClr val="064663"/>
                </a:solidFill>
                <a:latin typeface="Roboto Bold"/>
              </a:rPr>
              <a:t> optimálnej prevádzkovej teploty</a:t>
            </a:r>
            <a:r>
              <a:rPr lang="en-US" sz="2899" spc="147">
                <a:solidFill>
                  <a:srgbClr val="064663"/>
                </a:solidFill>
                <a:latin typeface="Roboto"/>
              </a:rPr>
              <a:t>. Niektoré servery majú </a:t>
            </a:r>
            <a:r>
              <a:rPr lang="en-US" sz="2899" spc="147">
                <a:solidFill>
                  <a:srgbClr val="064663"/>
                </a:solidFill>
                <a:latin typeface="Roboto Bold"/>
              </a:rPr>
              <a:t>zabudované ventilátory a chladiče</a:t>
            </a:r>
            <a:r>
              <a:rPr lang="en-US" sz="2899" spc="147">
                <a:solidFill>
                  <a:srgbClr val="064663"/>
                </a:solidFill>
                <a:latin typeface="Roboto"/>
              </a:rPr>
              <a:t>, zatiaľ čo iné používajú </a:t>
            </a:r>
            <a:r>
              <a:rPr lang="en-US" sz="2899" spc="147">
                <a:solidFill>
                  <a:srgbClr val="064663"/>
                </a:solidFill>
                <a:latin typeface="Roboto Bold"/>
              </a:rPr>
              <a:t>externé chladiace jednotky</a:t>
            </a:r>
            <a:r>
              <a:rPr lang="en-US" sz="2899" spc="147">
                <a:solidFill>
                  <a:srgbClr val="064663"/>
                </a:solidFill>
                <a:latin typeface="Roboto"/>
              </a:rPr>
              <a:t> alebo dokonca </a:t>
            </a:r>
            <a:r>
              <a:rPr lang="en-US" sz="2899" spc="147">
                <a:solidFill>
                  <a:srgbClr val="064663"/>
                </a:solidFill>
                <a:latin typeface="Roboto Bold"/>
              </a:rPr>
              <a:t>vodné</a:t>
            </a:r>
            <a:r>
              <a:rPr lang="en-US" sz="2899" spc="147">
                <a:solidFill>
                  <a:srgbClr val="064663"/>
                </a:solidFill>
                <a:latin typeface="Roboto"/>
              </a:rPr>
              <a:t> chladenie.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269233" y="-1505219"/>
            <a:ext cx="3980134" cy="4114800"/>
          </a:xfrm>
          <a:custGeom>
            <a:avLst/>
            <a:gdLst/>
            <a:ahLst/>
            <a:cxnLst/>
            <a:rect r="r" b="b" t="t" l="l"/>
            <a:pathLst>
              <a:path h="4114800" w="3980134">
                <a:moveTo>
                  <a:pt x="0" y="0"/>
                </a:moveTo>
                <a:lnTo>
                  <a:pt x="3980134" y="0"/>
                </a:lnTo>
                <a:lnTo>
                  <a:pt x="398013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785570" y="5334321"/>
            <a:ext cx="6716860" cy="6716860"/>
          </a:xfrm>
          <a:custGeom>
            <a:avLst/>
            <a:gdLst/>
            <a:ahLst/>
            <a:cxnLst/>
            <a:rect r="r" b="b" t="t" l="l"/>
            <a:pathLst>
              <a:path h="6716860" w="6716860">
                <a:moveTo>
                  <a:pt x="0" y="0"/>
                </a:moveTo>
                <a:lnTo>
                  <a:pt x="6716860" y="0"/>
                </a:lnTo>
                <a:lnTo>
                  <a:pt x="6716860" y="6716859"/>
                </a:lnTo>
                <a:lnTo>
                  <a:pt x="0" y="67168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0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400000">
            <a:off x="14936102" y="9109274"/>
            <a:ext cx="4710902" cy="2355451"/>
          </a:xfrm>
          <a:custGeom>
            <a:avLst/>
            <a:gdLst/>
            <a:ahLst/>
            <a:cxnLst/>
            <a:rect r="r" b="b" t="t" l="l"/>
            <a:pathLst>
              <a:path h="2355451" w="4710902">
                <a:moveTo>
                  <a:pt x="0" y="0"/>
                </a:moveTo>
                <a:lnTo>
                  <a:pt x="4710902" y="0"/>
                </a:lnTo>
                <a:lnTo>
                  <a:pt x="4710902" y="2355452"/>
                </a:lnTo>
                <a:lnTo>
                  <a:pt x="0" y="235545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4418384" y="552181"/>
            <a:ext cx="9451231" cy="2406381"/>
            <a:chOff x="0" y="0"/>
            <a:chExt cx="12601642" cy="3208508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-19050"/>
              <a:ext cx="12601642" cy="11493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6719"/>
                </a:lnSpc>
              </a:pPr>
              <a:r>
                <a:rPr lang="en-US" sz="5599">
                  <a:solidFill>
                    <a:srgbClr val="064663"/>
                  </a:solidFill>
                  <a:latin typeface="Roboto Bold"/>
                </a:rPr>
                <a:t>2.  Z čoho je server zložený?                 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2541177" y="1388173"/>
              <a:ext cx="7519287" cy="18203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599"/>
                </a:lnSpc>
              </a:pPr>
              <a:r>
                <a:rPr lang="en-US" sz="3999" spc="203">
                  <a:solidFill>
                    <a:srgbClr val="064663"/>
                  </a:solidFill>
                  <a:latin typeface="Roboto Bold"/>
                </a:rPr>
                <a:t>Vzdušné chladenie</a:t>
              </a:r>
            </a:p>
            <a:p>
              <a:pPr algn="ctr">
                <a:lnSpc>
                  <a:spcPts val="559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980573" y="2552431"/>
            <a:ext cx="14326854" cy="14171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91"/>
              </a:lnSpc>
              <a:spcBef>
                <a:spcPct val="0"/>
              </a:spcBef>
            </a:pPr>
            <a:r>
              <a:rPr lang="en-US" sz="2707" spc="138">
                <a:solidFill>
                  <a:srgbClr val="064663"/>
                </a:solidFill>
                <a:latin typeface="Roboto"/>
              </a:rPr>
              <a:t>Vzdušné chladenie je </a:t>
            </a:r>
            <a:r>
              <a:rPr lang="en-US" sz="2707" spc="138">
                <a:solidFill>
                  <a:srgbClr val="064663"/>
                </a:solidFill>
                <a:latin typeface="Roboto Bold"/>
              </a:rPr>
              <a:t>najbežnejšia </a:t>
            </a:r>
            <a:r>
              <a:rPr lang="en-US" sz="2707" spc="138">
                <a:solidFill>
                  <a:srgbClr val="064663"/>
                </a:solidFill>
                <a:latin typeface="Roboto"/>
              </a:rPr>
              <a:t>forma chladenia v </a:t>
            </a:r>
            <a:r>
              <a:rPr lang="en-US" sz="2707" spc="138">
                <a:solidFill>
                  <a:srgbClr val="064663"/>
                </a:solidFill>
                <a:latin typeface="Roboto Bold"/>
              </a:rPr>
              <a:t>osobných počítačoch</a:t>
            </a:r>
            <a:r>
              <a:rPr lang="en-US" sz="2707" spc="138">
                <a:solidFill>
                  <a:srgbClr val="064663"/>
                </a:solidFill>
                <a:latin typeface="Roboto"/>
              </a:rPr>
              <a:t>, </a:t>
            </a:r>
            <a:r>
              <a:rPr lang="en-US" sz="2707" spc="138">
                <a:solidFill>
                  <a:srgbClr val="064663"/>
                </a:solidFill>
                <a:latin typeface="Roboto Bold"/>
              </a:rPr>
              <a:t>notebookoch </a:t>
            </a:r>
            <a:r>
              <a:rPr lang="en-US" sz="2707" spc="138">
                <a:solidFill>
                  <a:srgbClr val="064663"/>
                </a:solidFill>
                <a:latin typeface="Roboto"/>
              </a:rPr>
              <a:t>a </a:t>
            </a:r>
            <a:r>
              <a:rPr lang="en-US" sz="2707" spc="138">
                <a:solidFill>
                  <a:srgbClr val="064663"/>
                </a:solidFill>
                <a:latin typeface="Roboto Bold"/>
              </a:rPr>
              <a:t>serveroch</a:t>
            </a:r>
            <a:r>
              <a:rPr lang="en-US" sz="2707" spc="138">
                <a:solidFill>
                  <a:srgbClr val="064663"/>
                </a:solidFill>
                <a:latin typeface="Roboto"/>
              </a:rPr>
              <a:t>. Tento prístup využíva </a:t>
            </a:r>
            <a:r>
              <a:rPr lang="en-US" sz="2707" spc="138">
                <a:solidFill>
                  <a:srgbClr val="064663"/>
                </a:solidFill>
                <a:latin typeface="Roboto Bold"/>
              </a:rPr>
              <a:t>ventilátory</a:t>
            </a:r>
            <a:r>
              <a:rPr lang="en-US" sz="2707" spc="138">
                <a:solidFill>
                  <a:srgbClr val="064663"/>
                </a:solidFill>
                <a:latin typeface="Roboto"/>
              </a:rPr>
              <a:t>, aby odviedol </a:t>
            </a:r>
            <a:r>
              <a:rPr lang="en-US" sz="2707" spc="138">
                <a:solidFill>
                  <a:srgbClr val="064663"/>
                </a:solidFill>
                <a:latin typeface="Roboto Bold"/>
              </a:rPr>
              <a:t>teplo </a:t>
            </a:r>
            <a:r>
              <a:rPr lang="en-US" sz="2707" spc="138">
                <a:solidFill>
                  <a:srgbClr val="064663"/>
                </a:solidFill>
                <a:latin typeface="Roboto"/>
              </a:rPr>
              <a:t>preč z ďalších </a:t>
            </a:r>
            <a:r>
              <a:rPr lang="en-US" sz="2707" spc="138">
                <a:solidFill>
                  <a:srgbClr val="064663"/>
                </a:solidFill>
                <a:latin typeface="Roboto Bold"/>
              </a:rPr>
              <a:t>komponentov</a:t>
            </a:r>
            <a:r>
              <a:rPr lang="en-US" sz="2707" spc="138">
                <a:solidFill>
                  <a:srgbClr val="064663"/>
                </a:solidFill>
                <a:latin typeface="Roboto"/>
              </a:rPr>
              <a:t>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72336" y="4609229"/>
            <a:ext cx="6687172" cy="28460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9"/>
              </a:lnSpc>
              <a:spcBef>
                <a:spcPct val="0"/>
              </a:spcBef>
            </a:pPr>
            <a:r>
              <a:rPr lang="en-US" sz="2699" spc="137">
                <a:solidFill>
                  <a:srgbClr val="064663"/>
                </a:solidFill>
                <a:latin typeface="Roboto Bold"/>
              </a:rPr>
              <a:t>Výhody:</a:t>
            </a:r>
            <a:r>
              <a:rPr lang="en-US" sz="2699" spc="137">
                <a:solidFill>
                  <a:srgbClr val="064663"/>
                </a:solidFill>
                <a:latin typeface="Roboto"/>
              </a:rPr>
              <a:t> Vzdušné chladenie je </a:t>
            </a:r>
            <a:r>
              <a:rPr lang="en-US" sz="2699" spc="137">
                <a:solidFill>
                  <a:srgbClr val="064663"/>
                </a:solidFill>
                <a:latin typeface="Roboto Bold"/>
              </a:rPr>
              <a:t>spoľahlivé</a:t>
            </a:r>
            <a:r>
              <a:rPr lang="en-US" sz="2699" spc="137">
                <a:solidFill>
                  <a:srgbClr val="064663"/>
                </a:solidFill>
                <a:latin typeface="Roboto"/>
              </a:rPr>
              <a:t> a </a:t>
            </a:r>
            <a:r>
              <a:rPr lang="en-US" sz="2699" spc="137">
                <a:solidFill>
                  <a:srgbClr val="064663"/>
                </a:solidFill>
                <a:latin typeface="Roboto Bold"/>
              </a:rPr>
              <a:t>lacnejšie</a:t>
            </a:r>
            <a:r>
              <a:rPr lang="en-US" sz="2699" spc="137">
                <a:solidFill>
                  <a:srgbClr val="064663"/>
                </a:solidFill>
                <a:latin typeface="Roboto"/>
              </a:rPr>
              <a:t> ako iné metódy. Je relatívne</a:t>
            </a:r>
            <a:r>
              <a:rPr lang="en-US" sz="2699" spc="137">
                <a:solidFill>
                  <a:srgbClr val="064663"/>
                </a:solidFill>
                <a:latin typeface="Roboto Bold"/>
              </a:rPr>
              <a:t> jednoduché</a:t>
            </a:r>
            <a:r>
              <a:rPr lang="en-US" sz="2699" spc="137">
                <a:solidFill>
                  <a:srgbClr val="064663"/>
                </a:solidFill>
                <a:latin typeface="Roboto"/>
              </a:rPr>
              <a:t> na </a:t>
            </a:r>
            <a:r>
              <a:rPr lang="en-US" sz="2699" spc="137">
                <a:solidFill>
                  <a:srgbClr val="064663"/>
                </a:solidFill>
                <a:latin typeface="Roboto Bold"/>
              </a:rPr>
              <a:t>inštaláciu </a:t>
            </a:r>
            <a:r>
              <a:rPr lang="en-US" sz="2699" spc="137">
                <a:solidFill>
                  <a:srgbClr val="064663"/>
                </a:solidFill>
                <a:latin typeface="Roboto"/>
              </a:rPr>
              <a:t>a </a:t>
            </a:r>
            <a:r>
              <a:rPr lang="en-US" sz="2699" spc="137">
                <a:solidFill>
                  <a:srgbClr val="064663"/>
                </a:solidFill>
                <a:latin typeface="Roboto Bold"/>
              </a:rPr>
              <a:t>údržbu</a:t>
            </a:r>
            <a:r>
              <a:rPr lang="en-US" sz="2699" spc="137">
                <a:solidFill>
                  <a:srgbClr val="064663"/>
                </a:solidFill>
                <a:latin typeface="Roboto"/>
              </a:rPr>
              <a:t>. Funguje dobre v </a:t>
            </a:r>
            <a:r>
              <a:rPr lang="en-US" sz="2699" spc="137">
                <a:solidFill>
                  <a:srgbClr val="064663"/>
                </a:solidFill>
                <a:latin typeface="Roboto Bold"/>
              </a:rPr>
              <a:t>menších systémoch </a:t>
            </a:r>
            <a:r>
              <a:rPr lang="en-US" sz="2699" spc="137">
                <a:solidFill>
                  <a:srgbClr val="064663"/>
                </a:solidFill>
                <a:latin typeface="Roboto"/>
              </a:rPr>
              <a:t>alebo tam, kde je potrebná </a:t>
            </a:r>
            <a:r>
              <a:rPr lang="en-US" sz="2699" spc="137">
                <a:solidFill>
                  <a:srgbClr val="064663"/>
                </a:solidFill>
                <a:latin typeface="Roboto Bold"/>
              </a:rPr>
              <a:t>nižšia úroveň </a:t>
            </a:r>
            <a:r>
              <a:rPr lang="en-US" sz="2699" spc="137">
                <a:solidFill>
                  <a:srgbClr val="064663"/>
                </a:solidFill>
                <a:latin typeface="Roboto"/>
              </a:rPr>
              <a:t>chladenia.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324818" y="4609229"/>
            <a:ext cx="7668357" cy="3322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9"/>
              </a:lnSpc>
              <a:spcBef>
                <a:spcPct val="0"/>
              </a:spcBef>
            </a:pPr>
            <a:r>
              <a:rPr lang="en-US" sz="2699" spc="137">
                <a:solidFill>
                  <a:srgbClr val="064663"/>
                </a:solidFill>
                <a:latin typeface="Roboto Bold"/>
              </a:rPr>
              <a:t>Nevýhody:</a:t>
            </a:r>
            <a:r>
              <a:rPr lang="en-US" sz="2699" spc="137">
                <a:solidFill>
                  <a:srgbClr val="064663"/>
                </a:solidFill>
                <a:latin typeface="Roboto"/>
              </a:rPr>
              <a:t> Nevýhodou vzdušného chladenia je, že môže byť </a:t>
            </a:r>
            <a:r>
              <a:rPr lang="en-US" sz="2699" spc="137">
                <a:solidFill>
                  <a:srgbClr val="064663"/>
                </a:solidFill>
                <a:latin typeface="Roboto Bold"/>
              </a:rPr>
              <a:t>hlučné</a:t>
            </a:r>
            <a:r>
              <a:rPr lang="en-US" sz="2699" spc="137">
                <a:solidFill>
                  <a:srgbClr val="064663"/>
                </a:solidFill>
                <a:latin typeface="Roboto"/>
              </a:rPr>
              <a:t> kvôli ventilátorom. Pri </a:t>
            </a:r>
            <a:r>
              <a:rPr lang="en-US" sz="2699" spc="137">
                <a:solidFill>
                  <a:srgbClr val="064663"/>
                </a:solidFill>
                <a:latin typeface="Roboto Bold"/>
              </a:rPr>
              <a:t>vysokých teplotách </a:t>
            </a:r>
            <a:r>
              <a:rPr lang="en-US" sz="2699" spc="137">
                <a:solidFill>
                  <a:srgbClr val="064663"/>
                </a:solidFill>
                <a:latin typeface="Roboto"/>
              </a:rPr>
              <a:t>alebo pri </a:t>
            </a:r>
            <a:r>
              <a:rPr lang="en-US" sz="2699" spc="137">
                <a:solidFill>
                  <a:srgbClr val="064663"/>
                </a:solidFill>
                <a:latin typeface="Roboto Bold"/>
              </a:rPr>
              <a:t>intenzívnom výpočtovom zaťažení </a:t>
            </a:r>
            <a:r>
              <a:rPr lang="en-US" sz="2699" spc="137">
                <a:solidFill>
                  <a:srgbClr val="064663"/>
                </a:solidFill>
                <a:latin typeface="Roboto"/>
              </a:rPr>
              <a:t>môže byť </a:t>
            </a:r>
            <a:r>
              <a:rPr lang="en-US" sz="2699" spc="137">
                <a:solidFill>
                  <a:srgbClr val="064663"/>
                </a:solidFill>
                <a:latin typeface="Roboto Bold"/>
              </a:rPr>
              <a:t>menej efektívne</a:t>
            </a:r>
            <a:r>
              <a:rPr lang="en-US" sz="2699" spc="137">
                <a:solidFill>
                  <a:srgbClr val="064663"/>
                </a:solidFill>
                <a:latin typeface="Roboto"/>
              </a:rPr>
              <a:t>, pretože sa spolieha na </a:t>
            </a:r>
            <a:r>
              <a:rPr lang="en-US" sz="2699" spc="137">
                <a:solidFill>
                  <a:srgbClr val="064663"/>
                </a:solidFill>
                <a:latin typeface="Roboto Bold"/>
              </a:rPr>
              <a:t>cirkuláciu vzduchu</a:t>
            </a:r>
            <a:r>
              <a:rPr lang="en-US" sz="2699" spc="137">
                <a:solidFill>
                  <a:srgbClr val="064663"/>
                </a:solidFill>
                <a:latin typeface="Roboto"/>
              </a:rPr>
              <a:t>, ktorý má </a:t>
            </a:r>
            <a:r>
              <a:rPr lang="en-US" sz="2699" spc="137">
                <a:solidFill>
                  <a:srgbClr val="064663"/>
                </a:solidFill>
                <a:latin typeface="Roboto Bold"/>
              </a:rPr>
              <a:t>obmedzenú</a:t>
            </a:r>
            <a:r>
              <a:rPr lang="en-US" sz="2699" spc="137">
                <a:solidFill>
                  <a:srgbClr val="064663"/>
                </a:solidFill>
                <a:latin typeface="Roboto"/>
              </a:rPr>
              <a:t> schopnosť </a:t>
            </a:r>
            <a:r>
              <a:rPr lang="en-US" sz="2699" spc="137">
                <a:solidFill>
                  <a:srgbClr val="064663"/>
                </a:solidFill>
                <a:latin typeface="Roboto Bold"/>
              </a:rPr>
              <a:t>odvádzať teplo</a:t>
            </a:r>
            <a:r>
              <a:rPr lang="en-US" sz="2699" spc="137">
                <a:solidFill>
                  <a:srgbClr val="064663"/>
                </a:solidFill>
                <a:latin typeface="Roboto"/>
              </a:rPr>
              <a:t>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269233" y="-1505219"/>
            <a:ext cx="3980134" cy="4114800"/>
          </a:xfrm>
          <a:custGeom>
            <a:avLst/>
            <a:gdLst/>
            <a:ahLst/>
            <a:cxnLst/>
            <a:rect r="r" b="b" t="t" l="l"/>
            <a:pathLst>
              <a:path h="4114800" w="3980134">
                <a:moveTo>
                  <a:pt x="0" y="0"/>
                </a:moveTo>
                <a:lnTo>
                  <a:pt x="3980134" y="0"/>
                </a:lnTo>
                <a:lnTo>
                  <a:pt x="398013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14936102" y="9109274"/>
            <a:ext cx="4710902" cy="2355451"/>
          </a:xfrm>
          <a:custGeom>
            <a:avLst/>
            <a:gdLst/>
            <a:ahLst/>
            <a:cxnLst/>
            <a:rect r="r" b="b" t="t" l="l"/>
            <a:pathLst>
              <a:path h="2355451" w="4710902">
                <a:moveTo>
                  <a:pt x="0" y="0"/>
                </a:moveTo>
                <a:lnTo>
                  <a:pt x="4710902" y="0"/>
                </a:lnTo>
                <a:lnTo>
                  <a:pt x="4710902" y="2355452"/>
                </a:lnTo>
                <a:lnTo>
                  <a:pt x="0" y="23554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197049" y="4309658"/>
            <a:ext cx="5506602" cy="5007227"/>
          </a:xfrm>
          <a:custGeom>
            <a:avLst/>
            <a:gdLst/>
            <a:ahLst/>
            <a:cxnLst/>
            <a:rect r="r" b="b" t="t" l="l"/>
            <a:pathLst>
              <a:path h="5007227" w="5506602">
                <a:moveTo>
                  <a:pt x="0" y="0"/>
                </a:moveTo>
                <a:lnTo>
                  <a:pt x="5506602" y="0"/>
                </a:lnTo>
                <a:lnTo>
                  <a:pt x="5506602" y="5007227"/>
                </a:lnTo>
                <a:lnTo>
                  <a:pt x="0" y="50072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31999"/>
            </a:blip>
            <a:stretch>
              <a:fillRect l="-1725" t="0" r="-3451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4418384" y="552181"/>
            <a:ext cx="9451231" cy="1701531"/>
            <a:chOff x="0" y="0"/>
            <a:chExt cx="12601642" cy="2268708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-19050"/>
              <a:ext cx="12601642" cy="11493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6719"/>
                </a:lnSpc>
              </a:pPr>
              <a:r>
                <a:rPr lang="en-US" sz="5599">
                  <a:solidFill>
                    <a:srgbClr val="064663"/>
                  </a:solidFill>
                  <a:latin typeface="Roboto Bold"/>
                </a:rPr>
                <a:t>2.  Z čoho je server zložený?                 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2541177" y="1388173"/>
              <a:ext cx="7519287" cy="8805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599"/>
                </a:lnSpc>
                <a:spcBef>
                  <a:spcPct val="0"/>
                </a:spcBef>
              </a:pPr>
              <a:r>
                <a:rPr lang="en-US" sz="3999" spc="203">
                  <a:solidFill>
                    <a:srgbClr val="064663"/>
                  </a:solidFill>
                  <a:latin typeface="Roboto Bold"/>
                </a:rPr>
                <a:t>Vodné chladenie</a:t>
              </a: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211637" y="2324106"/>
            <a:ext cx="16553696" cy="1417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9"/>
              </a:lnSpc>
              <a:spcBef>
                <a:spcPct val="0"/>
              </a:spcBef>
            </a:pPr>
            <a:r>
              <a:rPr lang="en-US" sz="2699" spc="137">
                <a:solidFill>
                  <a:srgbClr val="064663"/>
                </a:solidFill>
                <a:latin typeface="Roboto"/>
              </a:rPr>
              <a:t>Vodné chladenie používa </a:t>
            </a:r>
            <a:r>
              <a:rPr lang="en-US" sz="2699" spc="137">
                <a:solidFill>
                  <a:srgbClr val="064663"/>
                </a:solidFill>
                <a:latin typeface="Roboto Bold"/>
              </a:rPr>
              <a:t>vodu</a:t>
            </a:r>
            <a:r>
              <a:rPr lang="en-US" sz="2699" spc="137">
                <a:solidFill>
                  <a:srgbClr val="064663"/>
                </a:solidFill>
                <a:latin typeface="Roboto"/>
              </a:rPr>
              <a:t> na odvádzanie </a:t>
            </a:r>
            <a:r>
              <a:rPr lang="en-US" sz="2699" spc="137">
                <a:solidFill>
                  <a:srgbClr val="064663"/>
                </a:solidFill>
                <a:latin typeface="Roboto Bold"/>
              </a:rPr>
              <a:t>tepla </a:t>
            </a:r>
            <a:r>
              <a:rPr lang="en-US" sz="2699" spc="137">
                <a:solidFill>
                  <a:srgbClr val="064663"/>
                </a:solidFill>
                <a:latin typeface="Roboto"/>
              </a:rPr>
              <a:t>z </a:t>
            </a:r>
            <a:r>
              <a:rPr lang="en-US" sz="2699" spc="137">
                <a:solidFill>
                  <a:srgbClr val="064663"/>
                </a:solidFill>
                <a:latin typeface="Roboto Bold"/>
              </a:rPr>
              <a:t>komponentov</a:t>
            </a:r>
            <a:r>
              <a:rPr lang="en-US" sz="2699" spc="137">
                <a:solidFill>
                  <a:srgbClr val="064663"/>
                </a:solidFill>
                <a:latin typeface="Roboto"/>
              </a:rPr>
              <a:t>. Systém obsahuje </a:t>
            </a:r>
            <a:r>
              <a:rPr lang="en-US" sz="2699" spc="137">
                <a:solidFill>
                  <a:srgbClr val="064663"/>
                </a:solidFill>
                <a:latin typeface="Roboto Bold"/>
              </a:rPr>
              <a:t>pumpu</a:t>
            </a:r>
            <a:r>
              <a:rPr lang="en-US" sz="2699" spc="137">
                <a:solidFill>
                  <a:srgbClr val="064663"/>
                </a:solidFill>
                <a:latin typeface="Roboto"/>
              </a:rPr>
              <a:t>, </a:t>
            </a:r>
            <a:r>
              <a:rPr lang="en-US" sz="2699" spc="137">
                <a:solidFill>
                  <a:srgbClr val="064663"/>
                </a:solidFill>
                <a:latin typeface="Roboto Bold"/>
              </a:rPr>
              <a:t>hadice </a:t>
            </a:r>
            <a:r>
              <a:rPr lang="en-US" sz="2699" spc="137">
                <a:solidFill>
                  <a:srgbClr val="064663"/>
                </a:solidFill>
                <a:latin typeface="Roboto"/>
              </a:rPr>
              <a:t>a </a:t>
            </a:r>
            <a:r>
              <a:rPr lang="en-US" sz="2699" spc="137">
                <a:solidFill>
                  <a:srgbClr val="064663"/>
                </a:solidFill>
                <a:latin typeface="Roboto Bold"/>
              </a:rPr>
              <a:t>radiátor</a:t>
            </a:r>
            <a:r>
              <a:rPr lang="en-US" sz="2699" spc="137">
                <a:solidFill>
                  <a:srgbClr val="064663"/>
                </a:solidFill>
                <a:latin typeface="Roboto"/>
              </a:rPr>
              <a:t>, ktorý </a:t>
            </a:r>
            <a:r>
              <a:rPr lang="en-US" sz="2699" spc="137">
                <a:solidFill>
                  <a:srgbClr val="064663"/>
                </a:solidFill>
                <a:latin typeface="Roboto Bold"/>
              </a:rPr>
              <a:t>ochladzuje kvapalinu </a:t>
            </a:r>
            <a:r>
              <a:rPr lang="en-US" sz="2699" spc="137">
                <a:solidFill>
                  <a:srgbClr val="064663"/>
                </a:solidFill>
                <a:latin typeface="Roboto"/>
              </a:rPr>
              <a:t>po jej </a:t>
            </a:r>
            <a:r>
              <a:rPr lang="en-US" sz="2699" spc="137">
                <a:solidFill>
                  <a:srgbClr val="064663"/>
                </a:solidFill>
                <a:latin typeface="Roboto Bold"/>
              </a:rPr>
              <a:t>prechode </a:t>
            </a:r>
            <a:r>
              <a:rPr lang="en-US" sz="2699" spc="137">
                <a:solidFill>
                  <a:srgbClr val="064663"/>
                </a:solidFill>
                <a:latin typeface="Roboto"/>
              </a:rPr>
              <a:t>cez </a:t>
            </a:r>
            <a:r>
              <a:rPr lang="en-US" sz="2699" spc="137">
                <a:solidFill>
                  <a:srgbClr val="064663"/>
                </a:solidFill>
                <a:latin typeface="Roboto Bold"/>
              </a:rPr>
              <a:t>tepelné výmenníky </a:t>
            </a:r>
            <a:r>
              <a:rPr lang="en-US" sz="2699" spc="137">
                <a:solidFill>
                  <a:srgbClr val="064663"/>
                </a:solidFill>
                <a:latin typeface="Roboto"/>
              </a:rPr>
              <a:t>pripojené k </a:t>
            </a:r>
            <a:r>
              <a:rPr lang="en-US" sz="2699" spc="137">
                <a:solidFill>
                  <a:srgbClr val="064663"/>
                </a:solidFill>
                <a:latin typeface="Roboto Bold"/>
              </a:rPr>
              <a:t>procesoru </a:t>
            </a:r>
            <a:r>
              <a:rPr lang="en-US" sz="2699" spc="137">
                <a:solidFill>
                  <a:srgbClr val="064663"/>
                </a:solidFill>
                <a:latin typeface="Roboto"/>
              </a:rPr>
              <a:t>alebo iným </a:t>
            </a:r>
            <a:r>
              <a:rPr lang="en-US" sz="2699" spc="137">
                <a:solidFill>
                  <a:srgbClr val="064663"/>
                </a:solidFill>
                <a:latin typeface="Roboto Bold"/>
              </a:rPr>
              <a:t>horúcim komponentom</a:t>
            </a:r>
            <a:r>
              <a:rPr lang="en-US" sz="2699" spc="137">
                <a:solidFill>
                  <a:srgbClr val="064663"/>
                </a:solidFill>
                <a:latin typeface="Roboto"/>
              </a:rPr>
              <a:t>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703651" y="4252508"/>
            <a:ext cx="5839081" cy="4274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9"/>
              </a:lnSpc>
              <a:spcBef>
                <a:spcPct val="0"/>
              </a:spcBef>
            </a:pPr>
            <a:r>
              <a:rPr lang="en-US" sz="2699" spc="137">
                <a:solidFill>
                  <a:srgbClr val="064663"/>
                </a:solidFill>
                <a:latin typeface="Roboto Bold"/>
              </a:rPr>
              <a:t>Nevýhody: </a:t>
            </a:r>
            <a:r>
              <a:rPr lang="en-US" sz="2699" spc="137">
                <a:solidFill>
                  <a:srgbClr val="064663"/>
                </a:solidFill>
                <a:latin typeface="Roboto"/>
              </a:rPr>
              <a:t>Vodné chladenie je </a:t>
            </a:r>
            <a:r>
              <a:rPr lang="en-US" sz="2699" spc="137">
                <a:solidFill>
                  <a:srgbClr val="064663"/>
                </a:solidFill>
                <a:latin typeface="Roboto Bold"/>
              </a:rPr>
              <a:t>drahšie</a:t>
            </a:r>
            <a:r>
              <a:rPr lang="en-US" sz="2699" spc="137">
                <a:solidFill>
                  <a:srgbClr val="064663"/>
                </a:solidFill>
                <a:latin typeface="Roboto"/>
              </a:rPr>
              <a:t> a </a:t>
            </a:r>
            <a:r>
              <a:rPr lang="en-US" sz="2699" spc="137">
                <a:solidFill>
                  <a:srgbClr val="064663"/>
                </a:solidFill>
                <a:latin typeface="Roboto Bold"/>
              </a:rPr>
              <a:t>komplexnejšie</a:t>
            </a:r>
            <a:r>
              <a:rPr lang="en-US" sz="2699" spc="137">
                <a:solidFill>
                  <a:srgbClr val="064663"/>
                </a:solidFill>
                <a:latin typeface="Roboto"/>
              </a:rPr>
              <a:t> na </a:t>
            </a:r>
            <a:r>
              <a:rPr lang="en-US" sz="2699" spc="137">
                <a:solidFill>
                  <a:srgbClr val="064663"/>
                </a:solidFill>
                <a:latin typeface="Roboto Bold"/>
              </a:rPr>
              <a:t>inštaláciu </a:t>
            </a:r>
            <a:r>
              <a:rPr lang="en-US" sz="2699" spc="137">
                <a:solidFill>
                  <a:srgbClr val="064663"/>
                </a:solidFill>
                <a:latin typeface="Roboto"/>
              </a:rPr>
              <a:t>a </a:t>
            </a:r>
            <a:r>
              <a:rPr lang="en-US" sz="2699" spc="137">
                <a:solidFill>
                  <a:srgbClr val="064663"/>
                </a:solidFill>
                <a:latin typeface="Roboto Bold"/>
              </a:rPr>
              <a:t>údržbu</a:t>
            </a:r>
            <a:r>
              <a:rPr lang="en-US" sz="2699" spc="137">
                <a:solidFill>
                  <a:srgbClr val="064663"/>
                </a:solidFill>
                <a:latin typeface="Roboto"/>
              </a:rPr>
              <a:t>. Existuje tiež </a:t>
            </a:r>
            <a:r>
              <a:rPr lang="en-US" sz="2699" spc="137">
                <a:solidFill>
                  <a:srgbClr val="064663"/>
                </a:solidFill>
                <a:latin typeface="Roboto Bold"/>
              </a:rPr>
              <a:t>riziko úniku kvapaliny</a:t>
            </a:r>
            <a:r>
              <a:rPr lang="en-US" sz="2699" spc="137">
                <a:solidFill>
                  <a:srgbClr val="064663"/>
                </a:solidFill>
                <a:latin typeface="Roboto"/>
              </a:rPr>
              <a:t>, ktoré môže </a:t>
            </a:r>
            <a:r>
              <a:rPr lang="en-US" sz="2699" spc="137">
                <a:solidFill>
                  <a:srgbClr val="064663"/>
                </a:solidFill>
                <a:latin typeface="Roboto Bold"/>
              </a:rPr>
              <a:t>poškodiť </a:t>
            </a:r>
            <a:r>
              <a:rPr lang="en-US" sz="2699" spc="137">
                <a:solidFill>
                  <a:srgbClr val="064663"/>
                </a:solidFill>
                <a:latin typeface="Roboto"/>
              </a:rPr>
              <a:t>hardvér. Je tiež potrebné </a:t>
            </a:r>
            <a:r>
              <a:rPr lang="en-US" sz="2699" spc="137">
                <a:solidFill>
                  <a:srgbClr val="064663"/>
                </a:solidFill>
                <a:latin typeface="Roboto Bold"/>
              </a:rPr>
              <a:t>pravidelne kontrolovať </a:t>
            </a:r>
            <a:r>
              <a:rPr lang="en-US" sz="2699" spc="137">
                <a:solidFill>
                  <a:srgbClr val="064663"/>
                </a:solidFill>
                <a:latin typeface="Roboto"/>
              </a:rPr>
              <a:t>a </a:t>
            </a:r>
            <a:r>
              <a:rPr lang="en-US" sz="2699" spc="137">
                <a:solidFill>
                  <a:srgbClr val="064663"/>
                </a:solidFill>
                <a:latin typeface="Roboto Bold"/>
              </a:rPr>
              <a:t>udržiavať </a:t>
            </a:r>
            <a:r>
              <a:rPr lang="en-US" sz="2699" spc="137">
                <a:solidFill>
                  <a:srgbClr val="064663"/>
                </a:solidFill>
                <a:latin typeface="Roboto"/>
              </a:rPr>
              <a:t>systém, aby sa zabránilo hromadeniu </a:t>
            </a:r>
            <a:r>
              <a:rPr lang="en-US" sz="2699" spc="137">
                <a:solidFill>
                  <a:srgbClr val="064663"/>
                </a:solidFill>
                <a:latin typeface="Roboto Bold"/>
              </a:rPr>
              <a:t>nečistôt </a:t>
            </a:r>
            <a:r>
              <a:rPr lang="en-US" sz="2699" spc="137">
                <a:solidFill>
                  <a:srgbClr val="064663"/>
                </a:solidFill>
                <a:latin typeface="Roboto"/>
              </a:rPr>
              <a:t>alebo </a:t>
            </a:r>
            <a:r>
              <a:rPr lang="en-US" sz="2699" spc="137">
                <a:solidFill>
                  <a:srgbClr val="064663"/>
                </a:solidFill>
                <a:latin typeface="Roboto Bold"/>
              </a:rPr>
              <a:t>zaneseniu čerpadla</a:t>
            </a:r>
            <a:r>
              <a:rPr lang="en-US" sz="2699" spc="137">
                <a:solidFill>
                  <a:srgbClr val="064663"/>
                </a:solidFill>
                <a:latin typeface="Roboto"/>
              </a:rPr>
              <a:t>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56364" y="4030980"/>
            <a:ext cx="6005326" cy="5227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9"/>
              </a:lnSpc>
              <a:spcBef>
                <a:spcPct val="0"/>
              </a:spcBef>
            </a:pPr>
            <a:r>
              <a:rPr lang="en-US" sz="2699" spc="137">
                <a:solidFill>
                  <a:srgbClr val="064663"/>
                </a:solidFill>
                <a:latin typeface="Roboto Bold"/>
              </a:rPr>
              <a:t>Výhody: </a:t>
            </a:r>
            <a:r>
              <a:rPr lang="en-US" sz="2699" spc="137">
                <a:solidFill>
                  <a:srgbClr val="064663"/>
                </a:solidFill>
                <a:latin typeface="Roboto"/>
              </a:rPr>
              <a:t>Vodné chladenie je </a:t>
            </a:r>
            <a:r>
              <a:rPr lang="en-US" sz="2699" spc="137">
                <a:solidFill>
                  <a:srgbClr val="064663"/>
                </a:solidFill>
                <a:latin typeface="Roboto Bold"/>
              </a:rPr>
              <a:t>efektívnejšie</a:t>
            </a:r>
            <a:r>
              <a:rPr lang="en-US" sz="2699" spc="137">
                <a:solidFill>
                  <a:srgbClr val="064663"/>
                </a:solidFill>
                <a:latin typeface="Roboto"/>
              </a:rPr>
              <a:t> pri odvádzaní tepla, čo ho robí </a:t>
            </a:r>
            <a:r>
              <a:rPr lang="en-US" sz="2699" spc="137">
                <a:solidFill>
                  <a:srgbClr val="064663"/>
                </a:solidFill>
                <a:latin typeface="Roboto Bold"/>
              </a:rPr>
              <a:t>ideálnym pre vysokovýkonné systémy </a:t>
            </a:r>
            <a:r>
              <a:rPr lang="en-US" sz="2699" spc="137">
                <a:solidFill>
                  <a:srgbClr val="064663"/>
                </a:solidFill>
                <a:latin typeface="Roboto"/>
              </a:rPr>
              <a:t>alebo </a:t>
            </a:r>
            <a:r>
              <a:rPr lang="en-US" sz="2699" spc="137">
                <a:solidFill>
                  <a:srgbClr val="064663"/>
                </a:solidFill>
                <a:latin typeface="Roboto Bold"/>
              </a:rPr>
              <a:t>servery</a:t>
            </a:r>
            <a:r>
              <a:rPr lang="en-US" sz="2699" spc="137">
                <a:solidFill>
                  <a:srgbClr val="064663"/>
                </a:solidFill>
                <a:latin typeface="Roboto"/>
              </a:rPr>
              <a:t> s</a:t>
            </a:r>
            <a:r>
              <a:rPr lang="en-US" sz="2699" spc="137">
                <a:solidFill>
                  <a:srgbClr val="064663"/>
                </a:solidFill>
                <a:latin typeface="Roboto Bold"/>
              </a:rPr>
              <a:t> vysokou záťažou</a:t>
            </a:r>
            <a:r>
              <a:rPr lang="en-US" sz="2699" spc="137">
                <a:solidFill>
                  <a:srgbClr val="064663"/>
                </a:solidFill>
                <a:latin typeface="Roboto"/>
              </a:rPr>
              <a:t>. Je </a:t>
            </a:r>
            <a:r>
              <a:rPr lang="en-US" sz="2699" spc="137">
                <a:solidFill>
                  <a:srgbClr val="064663"/>
                </a:solidFill>
                <a:latin typeface="Roboto Bold"/>
              </a:rPr>
              <a:t>tichšie</a:t>
            </a:r>
            <a:r>
              <a:rPr lang="en-US" sz="2699" spc="137">
                <a:solidFill>
                  <a:srgbClr val="064663"/>
                </a:solidFill>
                <a:latin typeface="Roboto"/>
              </a:rPr>
              <a:t> ako vzdušné chladenie, pretože </a:t>
            </a:r>
            <a:r>
              <a:rPr lang="en-US" sz="2699" spc="137">
                <a:solidFill>
                  <a:srgbClr val="064663"/>
                </a:solidFill>
                <a:latin typeface="Roboto Bold"/>
              </a:rPr>
              <a:t>nepoužíva</a:t>
            </a:r>
            <a:r>
              <a:rPr lang="en-US" sz="2699" spc="137">
                <a:solidFill>
                  <a:srgbClr val="064663"/>
                </a:solidFill>
                <a:latin typeface="Roboto"/>
              </a:rPr>
              <a:t> veľké ventilátory. Tiež umožňuje </a:t>
            </a:r>
            <a:r>
              <a:rPr lang="en-US" sz="2699" spc="137">
                <a:solidFill>
                  <a:srgbClr val="064663"/>
                </a:solidFill>
                <a:latin typeface="Roboto Bold"/>
              </a:rPr>
              <a:t>lepšie usporiadanie komponentov</a:t>
            </a:r>
            <a:r>
              <a:rPr lang="en-US" sz="2699" spc="137">
                <a:solidFill>
                  <a:srgbClr val="064663"/>
                </a:solidFill>
                <a:latin typeface="Roboto"/>
              </a:rPr>
              <a:t>, pretože </a:t>
            </a:r>
            <a:r>
              <a:rPr lang="en-US" sz="2699" spc="137">
                <a:solidFill>
                  <a:srgbClr val="064663"/>
                </a:solidFill>
                <a:latin typeface="Roboto Bold"/>
              </a:rPr>
              <a:t>hadice</a:t>
            </a:r>
            <a:r>
              <a:rPr lang="en-US" sz="2699" spc="137">
                <a:solidFill>
                  <a:srgbClr val="064663"/>
                </a:solidFill>
                <a:latin typeface="Roboto"/>
              </a:rPr>
              <a:t> sú</a:t>
            </a:r>
            <a:r>
              <a:rPr lang="en-US" sz="2699" spc="137">
                <a:solidFill>
                  <a:srgbClr val="064663"/>
                </a:solidFill>
                <a:latin typeface="Roboto Bold"/>
              </a:rPr>
              <a:t> flexibilné</a:t>
            </a:r>
            <a:r>
              <a:rPr lang="en-US" sz="2699" spc="137">
                <a:solidFill>
                  <a:srgbClr val="064663"/>
                </a:solidFill>
                <a:latin typeface="Roboto"/>
              </a:rPr>
              <a:t> a môžu byť vedené rôznymi smermi.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DAF9QcoDVQw</dc:identifier>
  <dcterms:modified xsi:type="dcterms:W3CDTF">2011-08-01T06:04:30Z</dcterms:modified>
  <cp:revision>1</cp:revision>
  <dc:title>Servery</dc:title>
</cp:coreProperties>
</file>